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7"/>
  </p:notesMasterIdLst>
  <p:sldIdLst>
    <p:sldId id="411" r:id="rId4"/>
    <p:sldId id="355" r:id="rId5"/>
    <p:sldId id="279" r:id="rId6"/>
    <p:sldId id="385" r:id="rId8"/>
    <p:sldId id="301" r:id="rId9"/>
    <p:sldId id="358" r:id="rId10"/>
    <p:sldId id="303" r:id="rId11"/>
    <p:sldId id="441" r:id="rId12"/>
    <p:sldId id="309" r:id="rId13"/>
    <p:sldId id="308" r:id="rId14"/>
    <p:sldId id="332" r:id="rId15"/>
    <p:sldId id="306" r:id="rId16"/>
    <p:sldId id="327" r:id="rId17"/>
    <p:sldId id="392" r:id="rId18"/>
    <p:sldId id="313" r:id="rId19"/>
    <p:sldId id="361" r:id="rId20"/>
    <p:sldId id="381" r:id="rId21"/>
    <p:sldId id="314" r:id="rId22"/>
    <p:sldId id="317" r:id="rId23"/>
    <p:sldId id="384" r:id="rId24"/>
    <p:sldId id="382" r:id="rId25"/>
    <p:sldId id="383" r:id="rId26"/>
    <p:sldId id="393" r:id="rId27"/>
    <p:sldId id="409" r:id="rId28"/>
    <p:sldId id="387" r:id="rId29"/>
    <p:sldId id="410" r:id="rId30"/>
    <p:sldId id="356" r:id="rId31"/>
    <p:sldId id="386" r:id="rId32"/>
    <p:sldId id="389" r:id="rId33"/>
    <p:sldId id="412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 varScale="1">
        <p:scale>
          <a:sx n="71" d="100"/>
          <a:sy n="71" d="100"/>
        </p:scale>
        <p:origin x="-660" y="-96"/>
      </p:cViewPr>
      <p:guideLst>
        <p:guide orient="horz" pos="214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wdp>
</file>

<file path=ppt/media/image40.png>
</file>

<file path=ppt/media/image41.png>
</file>

<file path=ppt/media/image42.pn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D3EE8-704D-4631-8FFB-7692841C47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67F8D2-B3D5-4254-943D-4ADE794F8F8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24613-4AE4-47A1-995F-688A24B3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bg>
      <p:bgPr>
        <a:solidFill>
          <a:srgbClr val="EEEB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E4E24-86F6-413E-A251-8239C29D7F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A32EA-A526-4CE0-A17B-18E0BE3F63B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1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tags" Target="../tags/tag2.xml"/><Relationship Id="rId3" Type="http://schemas.microsoft.com/office/2007/relationships/media" Target="../media/media2.mp4"/><Relationship Id="rId2" Type="http://schemas.openxmlformats.org/officeDocument/2006/relationships/video" Target="../media/media2.mp4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5.png"/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image" Target="../media/image2.png"/><Relationship Id="rId4" Type="http://schemas.openxmlformats.org/officeDocument/2006/relationships/tags" Target="../tags/tag1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0.png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31.jpeg"/><Relationship Id="rId1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image" Target="../media/image1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image" Target="../media/image39.jpeg"/><Relationship Id="rId6" Type="http://schemas.openxmlformats.org/officeDocument/2006/relationships/image" Target="../media/image38.jpeg"/><Relationship Id="rId5" Type="http://schemas.openxmlformats.org/officeDocument/2006/relationships/image" Target="../media/image37.jpeg"/><Relationship Id="rId4" Type="http://schemas.openxmlformats.org/officeDocument/2006/relationships/image" Target="../media/image36.jpeg"/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image" Target="../media/image1.jpe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image" Target="../media/image1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9.png"/><Relationship Id="rId7" Type="http://schemas.openxmlformats.org/officeDocument/2006/relationships/image" Target="../media/image8.jpe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Relationship Id="rId3" Type="http://schemas.microsoft.com/office/2007/relationships/hdphoto" Target="../media/image4.wdp"/><Relationship Id="rId2" Type="http://schemas.openxmlformats.org/officeDocument/2006/relationships/image" Target="file:///C:\DOCUME~1\ADMINI~1\LOCALS~1\Temp\ksohtml\wps_clip_image-23322.png" TargetMode="External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c989bbdf341b111e769f2ee359bd8df638E53E9931A62DC22263A6E1A75FFBC630BB5D77BA969D9175F253EB94D93A1189E24A7D909BAD0376573965191318DE1FD009565C070D0758BE63ED47B2EDEACC9DDA8B42E936ECE29EDFDA81561272DB585C1D388AC69375A15CCDB3BFD0D7CC0E05F9CB208AB1AC036AD4A87015E98F8F7194A9B2E73A" hidden="1"/>
          <p:cNvSpPr txBox="1"/>
          <p:nvPr/>
        </p:nvSpPr>
        <p:spPr>
          <a:xfrm>
            <a:off x="-355600" y="1803400"/>
            <a:ext cx="208455" cy="5576911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zh-CN" sz="100">
                <a:solidFill>
                  <a:srgbClr val="000000"/>
                </a:solidFill>
                <a:latin typeface="微软雅黑 Light" panose="020B0502040204020203" charset="-122"/>
                <a:ea typeface="微软雅黑 Light" panose="020B0502040204020203" charset="-122"/>
              </a:rPr>
              <a:t>e7d195523061f1c0c989bbdf341b111e769f2ee359bd8df638E53E9931A62DC22263A6E1A75FFBC630BB5D77BA969D9175F253EB94D93A1189E24A7D909BAD0376573965191318DE1FD009565C070D0758BE63ED47B2EDEACC9DDA8B42E936ECE29EDFDA81561272DB585C1D388AC69375A15CCDB3BFD0D7CC0E05F9CB208AB1AC036AD4A87015E98F8F7194A9B2E73A</a:t>
            </a:r>
            <a:endParaRPr lang="zh-CN" altLang="en-US" sz="100" dirty="0">
              <a:solidFill>
                <a:srgbClr val="000000"/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70233" y="388883"/>
            <a:ext cx="77566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济南市</a:t>
            </a:r>
            <a:r>
              <a:rPr lang="en-US" altLang="zh-CN" sz="28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2020</a:t>
            </a:r>
            <a:r>
              <a:rPr lang="zh-CN" altLang="en-US" sz="28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年春季学期延期开学网络学习资源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078012" y="1597113"/>
            <a:ext cx="4803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初中历史七年级</a:t>
            </a:r>
            <a:endParaRPr lang="zh-CN" altLang="en-US" sz="3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079528" y="2832538"/>
            <a:ext cx="68001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第</a:t>
            </a:r>
            <a:r>
              <a:rPr lang="en-US" altLang="zh-CN" sz="36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8</a:t>
            </a:r>
            <a:r>
              <a:rPr lang="zh-CN" altLang="en-US" sz="36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课   金与南宋的对峙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658646" y="4990971"/>
            <a:ext cx="50397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济南市辅仁学校  刘静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110008" y="5985642"/>
            <a:ext cx="70261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济南市教育教学研究院监制</a:t>
            </a:r>
            <a:endParaRPr lang="zh-CN" altLang="en-US" sz="32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pic>
        <p:nvPicPr>
          <p:cNvPr id="20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990600"/>
            <a:ext cx="10388600" cy="5334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6"/>
          <p:cNvSpPr txBox="1"/>
          <p:nvPr/>
        </p:nvSpPr>
        <p:spPr>
          <a:xfrm>
            <a:off x="3806026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一、女真族的崛起与壮大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2" name="Picture 2" descr="地图33 副本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18" y="748194"/>
            <a:ext cx="7153981" cy="6093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925" name="AutoShape 5"/>
          <p:cNvSpPr>
            <a:spLocks noChangeArrowheads="1"/>
          </p:cNvSpPr>
          <p:nvPr/>
        </p:nvSpPr>
        <p:spPr bwMode="auto">
          <a:xfrm rot="-2857741">
            <a:off x="9153930" y="2006003"/>
            <a:ext cx="179501" cy="1563056"/>
          </a:xfrm>
          <a:prstGeom prst="upArrow">
            <a:avLst>
              <a:gd name="adj1" fmla="val 50000"/>
              <a:gd name="adj2" fmla="val 237500"/>
            </a:avLst>
          </a:prstGeom>
          <a:gradFill rotWithShape="0">
            <a:gsLst>
              <a:gs pos="0">
                <a:srgbClr val="FF9900">
                  <a:gamma/>
                  <a:shade val="46275"/>
                  <a:invGamma/>
                </a:srgbClr>
              </a:gs>
              <a:gs pos="100000">
                <a:srgbClr val="FF9900"/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zh-CN" altLang="en-US"/>
          </a:p>
        </p:txBody>
      </p:sp>
      <p:sp>
        <p:nvSpPr>
          <p:cNvPr id="81926" name="AutoShape 6"/>
          <p:cNvSpPr>
            <a:spLocks noChangeArrowheads="1"/>
          </p:cNvSpPr>
          <p:nvPr/>
        </p:nvSpPr>
        <p:spPr bwMode="auto">
          <a:xfrm rot="246291">
            <a:off x="8363055" y="2458778"/>
            <a:ext cx="300288" cy="530795"/>
          </a:xfrm>
          <a:prstGeom prst="downArrow">
            <a:avLst>
              <a:gd name="adj1" fmla="val 50000"/>
              <a:gd name="adj2" fmla="val 125000"/>
            </a:avLst>
          </a:prstGeom>
          <a:gradFill rotWithShape="0">
            <a:gsLst>
              <a:gs pos="0">
                <a:srgbClr val="FF9900"/>
              </a:gs>
              <a:gs pos="100000">
                <a:srgbClr val="FF9900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zh-CN" altLang="en-US"/>
          </a:p>
        </p:txBody>
      </p:sp>
      <p:grpSp>
        <p:nvGrpSpPr>
          <p:cNvPr id="81927" name="Group 7"/>
          <p:cNvGrpSpPr/>
          <p:nvPr/>
        </p:nvGrpSpPr>
        <p:grpSpPr bwMode="auto">
          <a:xfrm>
            <a:off x="7056107" y="3140968"/>
            <a:ext cx="1140285" cy="993185"/>
            <a:chOff x="2160" y="1680"/>
            <a:chExt cx="528" cy="576"/>
          </a:xfrm>
        </p:grpSpPr>
        <p:sp>
          <p:nvSpPr>
            <p:cNvPr id="81928" name="AutoShape 8"/>
            <p:cNvSpPr>
              <a:spLocks noChangeArrowheads="1"/>
            </p:cNvSpPr>
            <p:nvPr/>
          </p:nvSpPr>
          <p:spPr bwMode="auto">
            <a:xfrm rot="2375243">
              <a:off x="2544" y="1680"/>
              <a:ext cx="96" cy="576"/>
            </a:xfrm>
            <a:prstGeom prst="downArrow">
              <a:avLst>
                <a:gd name="adj1" fmla="val 50000"/>
                <a:gd name="adj2" fmla="val 150000"/>
              </a:avLst>
            </a:prstGeom>
            <a:gradFill rotWithShape="0">
              <a:gsLst>
                <a:gs pos="0">
                  <a:srgbClr val="FF9900"/>
                </a:gs>
                <a:gs pos="100000">
                  <a:srgbClr val="FF990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/>
            <a:p>
              <a:endParaRPr lang="zh-CN" altLang="en-US"/>
            </a:p>
          </p:txBody>
        </p:sp>
        <p:sp>
          <p:nvSpPr>
            <p:cNvPr id="81929" name="AutoShape 9"/>
            <p:cNvSpPr>
              <a:spLocks noChangeArrowheads="1"/>
            </p:cNvSpPr>
            <p:nvPr/>
          </p:nvSpPr>
          <p:spPr bwMode="auto">
            <a:xfrm rot="-872682">
              <a:off x="2160" y="1728"/>
              <a:ext cx="528" cy="96"/>
            </a:xfrm>
            <a:prstGeom prst="leftArrow">
              <a:avLst>
                <a:gd name="adj1" fmla="val 50000"/>
                <a:gd name="adj2" fmla="val 137500"/>
              </a:avLst>
            </a:prstGeom>
            <a:gradFill rotWithShape="0">
              <a:gsLst>
                <a:gs pos="0">
                  <a:srgbClr val="FF9900">
                    <a:gamma/>
                    <a:shade val="46275"/>
                    <a:invGamma/>
                  </a:srgbClr>
                </a:gs>
                <a:gs pos="100000">
                  <a:srgbClr val="FF9900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81930" name="AutoShape 10"/>
          <p:cNvSpPr>
            <a:spLocks noChangeArrowheads="1"/>
          </p:cNvSpPr>
          <p:nvPr/>
        </p:nvSpPr>
        <p:spPr bwMode="auto">
          <a:xfrm rot="3681962">
            <a:off x="6335152" y="3075815"/>
            <a:ext cx="165160" cy="1115643"/>
          </a:xfrm>
          <a:prstGeom prst="downArrow">
            <a:avLst>
              <a:gd name="adj1" fmla="val 50000"/>
              <a:gd name="adj2" fmla="val 113207"/>
            </a:avLst>
          </a:prstGeom>
          <a:gradFill rotWithShape="0">
            <a:gsLst>
              <a:gs pos="0">
                <a:srgbClr val="FF9900"/>
              </a:gs>
              <a:gs pos="100000">
                <a:srgbClr val="FF9900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6308513" y="4086225"/>
            <a:ext cx="1049867" cy="2180590"/>
            <a:chOff x="7451" y="6435"/>
            <a:chExt cx="1240" cy="3434"/>
          </a:xfrm>
        </p:grpSpPr>
        <p:sp>
          <p:nvSpPr>
            <p:cNvPr id="81931" name="AutoShape 11"/>
            <p:cNvSpPr>
              <a:spLocks noChangeArrowheads="1"/>
            </p:cNvSpPr>
            <p:nvPr/>
          </p:nvSpPr>
          <p:spPr bwMode="auto">
            <a:xfrm rot="986611">
              <a:off x="8249" y="6435"/>
              <a:ext cx="443" cy="2315"/>
            </a:xfrm>
            <a:prstGeom prst="upArrow">
              <a:avLst>
                <a:gd name="adj1" fmla="val 50000"/>
                <a:gd name="adj2" fmla="val 168750"/>
              </a:avLst>
            </a:prstGeom>
            <a:gradFill rotWithShape="0">
              <a:gsLst>
                <a:gs pos="0">
                  <a:srgbClr val="FF3300">
                    <a:gamma/>
                    <a:tint val="86667"/>
                    <a:invGamma/>
                  </a:srgbClr>
                </a:gs>
                <a:gs pos="100000">
                  <a:srgbClr val="FF3300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/>
            <a:p>
              <a:endParaRPr lang="zh-CN" altLang="en-US"/>
            </a:p>
          </p:txBody>
        </p:sp>
        <p:sp>
          <p:nvSpPr>
            <p:cNvPr id="81939" name="AutoShape 19"/>
            <p:cNvSpPr>
              <a:spLocks noChangeArrowheads="1"/>
            </p:cNvSpPr>
            <p:nvPr/>
          </p:nvSpPr>
          <p:spPr bwMode="auto">
            <a:xfrm>
              <a:off x="7451" y="8909"/>
              <a:ext cx="960" cy="960"/>
            </a:xfrm>
            <a:custGeom>
              <a:avLst/>
              <a:gdLst>
                <a:gd name="G0" fmla="+- 5400 0 0"/>
                <a:gd name="G1" fmla="+- 21600 0 5400"/>
                <a:gd name="G2" fmla="+- 21600 0 5400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solidFill>
              <a:srgbClr val="FF6600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9" name="Rectangle 5"/>
          <p:cNvSpPr txBox="1">
            <a:spLocks noChangeArrowheads="1"/>
          </p:cNvSpPr>
          <p:nvPr/>
        </p:nvSpPr>
        <p:spPr>
          <a:xfrm>
            <a:off x="230729" y="3178001"/>
            <a:ext cx="4703233" cy="815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zh-CN" altLang="en-US" sz="4800" b="1" dirty="0" smtClean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彩云" panose="02010800040101010101" pitchFamily="2" charset="-122"/>
              </a:rPr>
              <a:t>金</a:t>
            </a:r>
            <a:r>
              <a:rPr lang="zh-CN" altLang="en-US" sz="4800" b="1" dirty="0" smtClean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灭辽时间：</a:t>
            </a:r>
            <a:endParaRPr lang="zh-CN" altLang="en-US" sz="4800" b="1" dirty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0" name="Text Box 6"/>
          <p:cNvSpPr txBox="1">
            <a:spLocks noChangeArrowheads="1"/>
          </p:cNvSpPr>
          <p:nvPr/>
        </p:nvSpPr>
        <p:spPr bwMode="auto">
          <a:xfrm>
            <a:off x="2270985" y="3943023"/>
            <a:ext cx="4512733" cy="829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1125</a:t>
            </a:r>
            <a:r>
              <a:rPr kumimoji="1" lang="zh-CN" altLang="en-US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endParaRPr kumimoji="1" lang="zh-CN" altLang="en-US" sz="4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1924" name="AutoShape 4"/>
          <p:cNvSpPr>
            <a:spLocks noChangeArrowheads="1"/>
          </p:cNvSpPr>
          <p:nvPr/>
        </p:nvSpPr>
        <p:spPr bwMode="auto">
          <a:xfrm rot="1189178">
            <a:off x="10293641" y="1399264"/>
            <a:ext cx="306979" cy="1774088"/>
          </a:xfrm>
          <a:prstGeom prst="downArrow">
            <a:avLst>
              <a:gd name="adj1" fmla="val 50000"/>
              <a:gd name="adj2" fmla="val 337500"/>
            </a:avLst>
          </a:prstGeom>
          <a:gradFill rotWithShape="0">
            <a:gsLst>
              <a:gs pos="0">
                <a:srgbClr val="FF9900"/>
              </a:gs>
              <a:gs pos="100000">
                <a:srgbClr val="FF9900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zh-CN" altLang="en-US"/>
          </a:p>
        </p:txBody>
      </p:sp>
      <p:sp>
        <p:nvSpPr>
          <p:cNvPr id="7" name="椭圆形标注 6"/>
          <p:cNvSpPr/>
          <p:nvPr/>
        </p:nvSpPr>
        <p:spPr>
          <a:xfrm flipH="1">
            <a:off x="7989067" y="4288924"/>
            <a:ext cx="4347197" cy="1861006"/>
          </a:xfrm>
          <a:prstGeom prst="wedgeEllipseCallout">
            <a:avLst>
              <a:gd name="adj1" fmla="val 53378"/>
              <a:gd name="adj2" fmla="val -46774"/>
            </a:avLst>
          </a:prstGeom>
          <a:solidFill>
            <a:srgbClr val="FFFF00"/>
          </a:solidFill>
        </p:spPr>
        <p:txBody>
          <a:bodyPr wrap="square" anchor="ctr">
            <a:spAutoFit/>
          </a:bodyPr>
          <a:lstStyle/>
          <a:p>
            <a:pPr algn="just"/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金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取辽中京，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宋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取辽南京，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辽亡后，宋将原给辽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之岁币转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纳于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金国，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金同意将</a:t>
            </a:r>
            <a:r>
              <a:rPr lang="zh-CN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燕云十六州归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宋朝。</a:t>
            </a:r>
            <a:endParaRPr lang="zh-CN" altLang="en-US" sz="2000" b="1" kern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  <a:cs typeface="宋体" panose="0201060003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15394" y="1271"/>
            <a:ext cx="12207395" cy="731930"/>
            <a:chOff x="-15394" y="1271"/>
            <a:chExt cx="12207395" cy="731930"/>
          </a:xfrm>
        </p:grpSpPr>
        <p:sp>
          <p:nvSpPr>
            <p:cNvPr id="21" name="矩形 20"/>
            <p:cNvSpPr/>
            <p:nvPr/>
          </p:nvSpPr>
          <p:spPr>
            <a:xfrm>
              <a:off x="-15394" y="21200"/>
              <a:ext cx="11092971" cy="704850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zh-CN" sz="1800" dirty="0">
                  <a:solidFill>
                    <a:schemeClr val="tx1"/>
                  </a:solidFill>
                  <a:effectLst/>
                </a:rPr>
                <a:t> </a:t>
              </a:r>
              <a:endParaRPr lang="zh-CN" altLang="en-US" sz="1800" dirty="0">
                <a:solidFill>
                  <a:schemeClr val="tx1"/>
                </a:solidFill>
                <a:effectLst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 flipH="1">
              <a:off x="8761430" y="1271"/>
              <a:ext cx="3430567" cy="731930"/>
              <a:chOff x="0" y="-2"/>
              <a:chExt cx="1377891" cy="634701"/>
            </a:xfrm>
            <a:solidFill>
              <a:srgbClr val="FCE7B4"/>
            </a:solidFill>
          </p:grpSpPr>
          <p:sp>
            <p:nvSpPr>
              <p:cNvPr id="25" name="直角三角形 24"/>
              <p:cNvSpPr/>
              <p:nvPr/>
            </p:nvSpPr>
            <p:spPr>
              <a:xfrm flipV="1">
                <a:off x="708342" y="-2"/>
                <a:ext cx="669549" cy="634699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 b="1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0" y="0"/>
                <a:ext cx="708343" cy="63469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 b="1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3" name="文本框 13"/>
            <p:cNvSpPr txBox="1"/>
            <p:nvPr/>
          </p:nvSpPr>
          <p:spPr>
            <a:xfrm>
              <a:off x="10218421" y="19682"/>
              <a:ext cx="19735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</a:bodyPr>
            <a:lstStyle/>
            <a:p>
              <a:pPr algn="ctr"/>
              <a:r>
                <a:rPr lang="zh-CN" altLang="en-US" sz="2000" b="1" dirty="0">
                  <a:solidFill>
                    <a:schemeClr val="accent4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第二单元</a:t>
              </a:r>
              <a:endPara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000" b="1" dirty="0">
                  <a:solidFill>
                    <a:schemeClr val="accent4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辽宋夏金元时期</a:t>
              </a:r>
              <a:endPara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1" name="Rectangle 5"/>
          <p:cNvSpPr txBox="1">
            <a:spLocks noChangeArrowheads="1"/>
          </p:cNvSpPr>
          <p:nvPr/>
        </p:nvSpPr>
        <p:spPr>
          <a:xfrm>
            <a:off x="198732" y="4798790"/>
            <a:ext cx="4703233" cy="815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zh-CN" altLang="en-US" sz="4800" b="1" dirty="0" smtClean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彩云" panose="02010800040101010101" pitchFamily="2" charset="-122"/>
              </a:rPr>
              <a:t>金</a:t>
            </a:r>
            <a:r>
              <a:rPr lang="zh-CN" altLang="en-US" sz="4800" b="1" dirty="0" smtClean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灭北宋时间：</a:t>
            </a:r>
            <a:endParaRPr lang="zh-CN" altLang="en-US" sz="4800" b="1" dirty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2" name="Text Box 6"/>
          <p:cNvSpPr txBox="1">
            <a:spLocks noChangeArrowheads="1"/>
          </p:cNvSpPr>
          <p:nvPr/>
        </p:nvSpPr>
        <p:spPr bwMode="auto">
          <a:xfrm>
            <a:off x="2270984" y="5656937"/>
            <a:ext cx="4512733" cy="1106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buClrTx/>
              <a:buSzTx/>
              <a:buFontTx/>
            </a:pPr>
            <a:r>
              <a:rPr kumimoji="1" lang="en-US" altLang="zh-CN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1127年</a:t>
            </a:r>
            <a:endParaRPr kumimoji="1" lang="en-US" altLang="zh-CN" sz="4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888251" y="394283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，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369570" y="1132840"/>
            <a:ext cx="4391660" cy="163893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自主学习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algn="l">
              <a:lnSpc>
                <a:spcPct val="12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阅读教材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P38“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金灭辽及北宋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”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子目，简单梳理该过程。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19" name="文本框 6"/>
          <p:cNvSpPr txBox="1"/>
          <p:nvPr/>
        </p:nvSpPr>
        <p:spPr>
          <a:xfrm>
            <a:off x="3806026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一、女真族的崛起与壮大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1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1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81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81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1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 tmFilter="0,0; .5, 1; 1, 1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25" grpId="0" bldLvl="0" animBg="1"/>
      <p:bldP spid="81926" grpId="0" bldLvl="0" animBg="1"/>
      <p:bldP spid="81930" grpId="0" bldLvl="0" animBg="1"/>
      <p:bldP spid="29" grpId="0"/>
      <p:bldP spid="30" grpId="0" bldLvl="0" animBg="1"/>
      <p:bldP spid="81924" grpId="0" bldLvl="0" animBg="1"/>
      <p:bldP spid="7" grpId="0" bldLvl="0" animBg="1"/>
      <p:bldP spid="31" grpId="0"/>
      <p:bldP spid="32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2" descr="未标题-3"/>
          <p:cNvPicPr>
            <a:picLocks noChangeAspect="1" noChangeArrowheads="1"/>
          </p:cNvPicPr>
          <p:nvPr/>
        </p:nvPicPr>
        <p:blipFill>
          <a:blip r:embed="rId1"/>
          <a:srcRect l="7632" r="797"/>
          <a:stretch>
            <a:fillRect/>
          </a:stretch>
        </p:blipFill>
        <p:spPr bwMode="auto">
          <a:xfrm>
            <a:off x="1847215" y="895267"/>
            <a:ext cx="8497888" cy="4364038"/>
          </a:xfrm>
          <a:prstGeom prst="rect">
            <a:avLst/>
          </a:prstGeom>
          <a:noFill/>
          <a:ln w="57150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</p:pic>
      <p:sp>
        <p:nvSpPr>
          <p:cNvPr id="2" name="Text Box 23"/>
          <p:cNvSpPr txBox="1">
            <a:spLocks noChangeArrowheads="1"/>
          </p:cNvSpPr>
          <p:nvPr/>
        </p:nvSpPr>
        <p:spPr bwMode="auto">
          <a:xfrm>
            <a:off x="1242931" y="5048660"/>
            <a:ext cx="9705976" cy="1631216"/>
          </a:xfrm>
          <a:prstGeom prst="rect">
            <a:avLst/>
          </a:prstGeom>
          <a:solidFill>
            <a:schemeClr val="tx1"/>
          </a:solidFill>
          <a:ln w="76200">
            <a:solidFill>
              <a:srgbClr val="EBA339"/>
            </a:solidFill>
            <a:miter lim="800000"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600" b="1" dirty="0">
                <a:solidFill>
                  <a:srgbClr val="FFFF00"/>
                </a:solidFill>
                <a:ea typeface="黑体" panose="02010609060101010101" pitchFamily="49" charset="-122"/>
              </a:rPr>
              <a:t>      </a:t>
            </a:r>
            <a:r>
              <a:rPr lang="zh-CN" altLang="en-US" sz="3200" b="1" dirty="0">
                <a:solidFill>
                  <a:schemeClr val="bg1"/>
                </a:solidFill>
                <a:ea typeface="黑体" panose="02010609060101010101" pitchFamily="49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ea typeface="黑体" panose="02010609060101010101" pitchFamily="49" charset="-122"/>
              </a:rPr>
              <a:t>1127</a:t>
            </a:r>
            <a:r>
              <a:rPr lang="zh-CN" altLang="en-US" sz="3200" b="1" dirty="0">
                <a:solidFill>
                  <a:schemeClr val="bg1"/>
                </a:solidFill>
                <a:ea typeface="黑体" panose="02010609060101010101" pitchFamily="49" charset="-122"/>
              </a:rPr>
              <a:t>年，金军攻破开封，俘获宋徽宗、宋钦宗两个皇帝及太子、后妃、宗戚等</a:t>
            </a:r>
            <a:r>
              <a:rPr lang="en-US" altLang="zh-CN" sz="3200" b="1" dirty="0">
                <a:solidFill>
                  <a:schemeClr val="bg1"/>
                </a:solidFill>
                <a:ea typeface="黑体" panose="02010609060101010101" pitchFamily="49" charset="-122"/>
              </a:rPr>
              <a:t>3000</a:t>
            </a:r>
            <a:r>
              <a:rPr lang="zh-CN" altLang="en-US" sz="3200" b="1" dirty="0">
                <a:solidFill>
                  <a:schemeClr val="bg1"/>
                </a:solidFill>
                <a:ea typeface="黑体" panose="02010609060101010101" pitchFamily="49" charset="-122"/>
              </a:rPr>
              <a:t>多人</a:t>
            </a:r>
            <a:r>
              <a:rPr lang="zh-CN" altLang="en-US" sz="3200" b="1" dirty="0" smtClean="0">
                <a:solidFill>
                  <a:schemeClr val="bg1"/>
                </a:solidFill>
                <a:ea typeface="黑体" panose="02010609060101010101" pitchFamily="49" charset="-122"/>
              </a:rPr>
              <a:t>，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并掠走大批典籍和珠宝</a:t>
            </a:r>
            <a:r>
              <a:rPr lang="zh-CN" altLang="en-US" sz="3200" b="1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器物，</a:t>
            </a:r>
            <a:r>
              <a:rPr lang="zh-CN" altLang="en-US" sz="3200" b="1" dirty="0" smtClean="0">
                <a:solidFill>
                  <a:schemeClr val="bg1"/>
                </a:solidFill>
                <a:ea typeface="黑体" panose="02010609060101010101" pitchFamily="49" charset="-122"/>
              </a:rPr>
              <a:t>北宋</a:t>
            </a:r>
            <a:r>
              <a:rPr lang="zh-CN" altLang="en-US" sz="3200" b="1" dirty="0">
                <a:solidFill>
                  <a:schemeClr val="bg1"/>
                </a:solidFill>
                <a:ea typeface="黑体" panose="02010609060101010101" pitchFamily="49" charset="-122"/>
              </a:rPr>
              <a:t>灭亡，史称“靖康之变”。</a:t>
            </a:r>
            <a:endParaRPr lang="zh-CN" altLang="en-US" sz="3200" b="1" dirty="0">
              <a:solidFill>
                <a:schemeClr val="bg1"/>
              </a:solidFill>
              <a:ea typeface="黑体" panose="02010609060101010101" pitchFamily="49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19" name="组合 18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20" name="直角三角形 19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22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25" name="图片 24" descr="t012b2ff820f8eada25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4" name="文本框 6"/>
          <p:cNvSpPr txBox="1"/>
          <p:nvPr/>
        </p:nvSpPr>
        <p:spPr>
          <a:xfrm>
            <a:off x="3806026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一、女真族的崛起与壮大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16" name="Text Box 3"/>
          <p:cNvSpPr txBox="1"/>
          <p:nvPr/>
        </p:nvSpPr>
        <p:spPr>
          <a:xfrm>
            <a:off x="424180" y="962025"/>
            <a:ext cx="11230610" cy="70675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lvl="0" indent="0">
              <a:spcBef>
                <a:spcPct val="50000"/>
              </a:spcBef>
            </a:pPr>
            <a:r>
              <a:rPr lang="zh-CN" altLang="en-US" sz="40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    结合材料，说说北宋为什么会如此不堪一击？</a:t>
            </a:r>
            <a:endParaRPr lang="zh-CN" altLang="en-US" sz="28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2071370" y="5535930"/>
            <a:ext cx="8489315" cy="88963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北宋统治腐败、军心涣散、积贫积弱</a:t>
            </a:r>
            <a:r>
              <a:rPr lang="en-US" altLang="zh-CN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……</a:t>
            </a:r>
            <a:endParaRPr lang="en-US" altLang="zh-CN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77900" y="1840230"/>
            <a:ext cx="10676890" cy="3449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材料一  极乎靖康，无一可用之材，举国而授之非类。</a:t>
            </a:r>
            <a:endParaRPr lang="zh-CN" altLang="en-US" sz="2800" b="1" dirty="0" smtClean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                              </a:t>
            </a:r>
            <a:r>
              <a:rPr lang="en-US" altLang="zh-CN" sz="2800" b="1" dirty="0" smtClean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——</a:t>
            </a:r>
            <a:r>
              <a:rPr lang="zh-CN" altLang="en-US" sz="2800" b="1" dirty="0" smtClean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《宋论</a:t>
            </a:r>
            <a:r>
              <a:rPr lang="en-US" altLang="zh-CN" sz="2800" b="1" dirty="0" smtClean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·</a:t>
            </a:r>
            <a:r>
              <a:rPr lang="zh-CN" altLang="en-US" sz="2800" b="1" dirty="0" smtClean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徽宗》</a:t>
            </a:r>
            <a:endParaRPr lang="zh-CN" altLang="en-US" sz="2800" b="1" dirty="0" smtClean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zh-CN" altLang="en-US" sz="2800" b="1" dirty="0" smtClean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材料二  金军将领攻到黄河岸边时，没有受到任何抵抗，曾感叹道：“南朝可谓无人矣，若有一二千人守河，吾辈岂能渡哉！”</a:t>
            </a:r>
            <a:endParaRPr lang="zh-CN" altLang="en-US" sz="2800" b="1" dirty="0" smtClean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zh-CN" altLang="en-US" sz="2800" b="1" dirty="0" smtClean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                              ——人教版教材38页</a:t>
            </a:r>
            <a:endParaRPr lang="zh-CN" altLang="en-US" sz="2800" b="1" dirty="0" smtClean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zh-CN" altLang="en-US" sz="2800" b="1" dirty="0" smtClean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材料三 </a:t>
            </a:r>
            <a:r>
              <a:rPr lang="zh-CN" altLang="en-US" sz="2800" b="1" dirty="0" smtClean="0">
                <a:solidFill>
                  <a:schemeClr val="tx1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sz="2800" b="1" dirty="0" smtClean="0">
                <a:solidFill>
                  <a:schemeClr val="tx1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重文教，轻武事。         </a:t>
            </a:r>
            <a:r>
              <a:rPr lang="zh-CN" altLang="en-US" sz="2800" b="1" dirty="0" smtClean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 ——《续资治通鉴长编》</a:t>
            </a:r>
            <a:r>
              <a:rPr lang="zh-CN" altLang="en-US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                            </a:t>
            </a:r>
            <a:endParaRPr lang="zh-CN" altLang="en-US" sz="2800" b="1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3035" y="5448300"/>
            <a:ext cx="9346565" cy="977265"/>
          </a:xfrm>
          <a:prstGeom prst="rect">
            <a:avLst/>
          </a:prstGeom>
          <a:solidFill>
            <a:srgbClr val="FFFF00"/>
          </a:solidFill>
        </p:spPr>
        <p:txBody>
          <a:bodyPr wrap="square" rtlCol="0" anchor="t">
            <a:spAutoFit/>
          </a:bodyPr>
          <a:p>
            <a:pPr algn="ctr">
              <a:lnSpc>
                <a:spcPct val="90000"/>
              </a:lnSpc>
            </a:pPr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北宋之亡，非金人亡之，自亡之也。”</a:t>
            </a:r>
            <a:endParaRPr lang="zh-CN" altLang="en-US" sz="32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>
              <a:lnSpc>
                <a:spcPct val="90000"/>
              </a:lnSpc>
            </a:pPr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                    </a:t>
            </a:r>
            <a:r>
              <a:rPr lang="en-US" altLang="zh-CN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——</a:t>
            </a:r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蔡东藩《宋史》</a:t>
            </a:r>
            <a:endParaRPr lang="zh-CN" altLang="en-US" sz="32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12" name="文本框 6"/>
          <p:cNvSpPr txBox="1"/>
          <p:nvPr/>
        </p:nvSpPr>
        <p:spPr>
          <a:xfrm>
            <a:off x="3806026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一、女真族的崛起与壮大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3" grpId="0" bldLvl="0" animBg="1"/>
      <p:bldP spid="3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14" name="文本框 6"/>
          <p:cNvSpPr txBox="1"/>
          <p:nvPr/>
        </p:nvSpPr>
        <p:spPr>
          <a:xfrm>
            <a:off x="2367421" y="2495984"/>
            <a:ext cx="8204061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金与南宋的战与和</a:t>
            </a:r>
            <a:endParaRPr lang="zh-CN" sz="5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6"/>
          <p:cNvSpPr txBox="1"/>
          <p:nvPr/>
        </p:nvSpPr>
        <p:spPr>
          <a:xfrm>
            <a:off x="4223359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二、金与南宋的战与和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17" name="TextBox 14"/>
          <p:cNvSpPr txBox="1">
            <a:spLocks noChangeArrowheads="1"/>
          </p:cNvSpPr>
          <p:nvPr/>
        </p:nvSpPr>
        <p:spPr bwMode="auto">
          <a:xfrm>
            <a:off x="8554731" y="4931576"/>
            <a:ext cx="4343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临</a:t>
            </a:r>
            <a:r>
              <a:rPr lang="zh-CN" altLang="en-US" sz="36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安</a:t>
            </a:r>
            <a:endParaRPr lang="zh-CN" altLang="en-US" sz="3600" b="1" dirty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" name="Rectangle 12"/>
          <p:cNvSpPr>
            <a:spLocks noChangeArrowheads="1"/>
          </p:cNvSpPr>
          <p:nvPr/>
        </p:nvSpPr>
        <p:spPr bwMode="auto">
          <a:xfrm>
            <a:off x="6781844" y="2612600"/>
            <a:ext cx="1407795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时间：</a:t>
            </a:r>
            <a:endParaRPr lang="zh-CN" altLang="en-US" sz="3200" b="1" dirty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" name="TextBox 14"/>
          <p:cNvSpPr txBox="1">
            <a:spLocks noChangeArrowheads="1"/>
          </p:cNvSpPr>
          <p:nvPr/>
        </p:nvSpPr>
        <p:spPr bwMode="auto">
          <a:xfrm>
            <a:off x="7228771" y="2607001"/>
            <a:ext cx="4343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      </a:t>
            </a:r>
            <a:r>
              <a:rPr lang="en-US" altLang="zh-CN" sz="36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1127</a:t>
            </a:r>
            <a:r>
              <a:rPr lang="zh-CN" altLang="en-US" sz="36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endParaRPr lang="zh-CN" altLang="en-US" sz="3600" b="1" dirty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" name="Rectangle 12"/>
          <p:cNvSpPr>
            <a:spLocks noChangeArrowheads="1"/>
          </p:cNvSpPr>
          <p:nvPr/>
        </p:nvSpPr>
        <p:spPr bwMode="auto">
          <a:xfrm>
            <a:off x="6795877" y="3786606"/>
            <a:ext cx="1816100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建立者</a:t>
            </a:r>
            <a:r>
              <a:rPr lang="zh-CN" altLang="en-US" sz="3200" b="1" dirty="0" smtClean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zh-CN" altLang="en-US" sz="3200" b="1" dirty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" name="Rectangle 12"/>
          <p:cNvSpPr>
            <a:spLocks noChangeArrowheads="1"/>
          </p:cNvSpPr>
          <p:nvPr/>
        </p:nvSpPr>
        <p:spPr bwMode="auto">
          <a:xfrm>
            <a:off x="6769664" y="4931319"/>
            <a:ext cx="1407795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b="1" dirty="0" smtClean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都城：</a:t>
            </a:r>
            <a:endParaRPr lang="zh-CN" altLang="en-US" sz="3200" b="1" dirty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" name="TextBox 14"/>
          <p:cNvSpPr txBox="1">
            <a:spLocks noChangeArrowheads="1"/>
          </p:cNvSpPr>
          <p:nvPr/>
        </p:nvSpPr>
        <p:spPr bwMode="auto">
          <a:xfrm>
            <a:off x="8554708" y="3755866"/>
            <a:ext cx="4343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赵构</a:t>
            </a:r>
            <a:endParaRPr lang="zh-CN" altLang="en-US" sz="3600" b="1" dirty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3" name="Rectangle 12"/>
          <p:cNvSpPr>
            <a:spLocks noChangeArrowheads="1"/>
          </p:cNvSpPr>
          <p:nvPr/>
        </p:nvSpPr>
        <p:spPr bwMode="auto">
          <a:xfrm>
            <a:off x="6781844" y="1587359"/>
            <a:ext cx="1816100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b="1" dirty="0" smtClean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政权名：</a:t>
            </a:r>
            <a:endParaRPr lang="zh-CN" altLang="en-US" sz="3200" b="1" dirty="0" smtClean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" name="TextBox 14"/>
          <p:cNvSpPr txBox="1">
            <a:spLocks noChangeArrowheads="1"/>
          </p:cNvSpPr>
          <p:nvPr/>
        </p:nvSpPr>
        <p:spPr bwMode="auto">
          <a:xfrm>
            <a:off x="8622041" y="1555954"/>
            <a:ext cx="4343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南宋</a:t>
            </a:r>
            <a:endParaRPr lang="zh-CN" altLang="en-US" sz="3600" b="1" dirty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63395" y="1197610"/>
            <a:ext cx="3308350" cy="4948555"/>
            <a:chOff x="2748" y="2013"/>
            <a:chExt cx="5210" cy="7793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48" y="2013"/>
              <a:ext cx="5210" cy="6873"/>
            </a:xfrm>
            <a:prstGeom prst="rect">
              <a:avLst/>
            </a:prstGeom>
          </p:spPr>
        </p:pic>
        <p:sp>
          <p:nvSpPr>
            <p:cNvPr id="14" name="TextBox 2"/>
            <p:cNvSpPr txBox="1">
              <a:spLocks noChangeArrowheads="1"/>
            </p:cNvSpPr>
            <p:nvPr/>
          </p:nvSpPr>
          <p:spPr bwMode="auto">
            <a:xfrm>
              <a:off x="2748" y="8887"/>
              <a:ext cx="5210" cy="9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  </a:t>
              </a:r>
              <a:r>
                <a:rPr lang="zh-CN" altLang="en-US" sz="32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宋高宗 赵构</a:t>
              </a:r>
              <a:endParaRPr lang="zh-CN" altLang="en-US" sz="3200" b="1" dirty="0" smtClean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5969000" y="1685290"/>
            <a:ext cx="5526405" cy="4342090"/>
            <a:chOff x="6593857" y="2320049"/>
            <a:chExt cx="4495800" cy="2966594"/>
          </a:xfrm>
        </p:grpSpPr>
        <p:pic>
          <p:nvPicPr>
            <p:cNvPr id="18" name="Picture 4" descr="岳母刺字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857" y="2320049"/>
              <a:ext cx="4495800" cy="2667000"/>
            </a:xfrm>
            <a:prstGeom prst="rect">
              <a:avLst/>
            </a:prstGeom>
            <a:noFill/>
            <a:ln w="9525">
              <a:solidFill>
                <a:srgbClr val="FF33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文本框 4"/>
            <p:cNvSpPr txBox="1"/>
            <p:nvPr/>
          </p:nvSpPr>
          <p:spPr>
            <a:xfrm>
              <a:off x="8302600" y="5014189"/>
              <a:ext cx="2468880" cy="2724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岳母刺字</a:t>
              </a:r>
              <a:endPara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40" y="1685290"/>
            <a:ext cx="5142865" cy="393573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634361" y="5620979"/>
            <a:ext cx="303483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岳飞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文本框 6"/>
          <p:cNvSpPr txBox="1"/>
          <p:nvPr/>
        </p:nvSpPr>
        <p:spPr>
          <a:xfrm>
            <a:off x="4223359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二、金与南宋的战与和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12" name="文本框 6"/>
          <p:cNvSpPr txBox="1"/>
          <p:nvPr/>
        </p:nvSpPr>
        <p:spPr>
          <a:xfrm>
            <a:off x="4223359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二、金与南宋的战与和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纪录片《中国通史》片段：岳飞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38125" y="864235"/>
            <a:ext cx="11715750" cy="57169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30200" y="2475230"/>
            <a:ext cx="3556763" cy="3312795"/>
            <a:chOff x="6653589" y="2524818"/>
            <a:chExt cx="4483720" cy="3208827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53589" y="2524818"/>
              <a:ext cx="4483720" cy="2671456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6653589" y="5228056"/>
              <a:ext cx="4483559" cy="505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撼山易，撼岳家军难</a:t>
              </a:r>
              <a:endPara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116705" y="2449830"/>
            <a:ext cx="3794760" cy="3368764"/>
            <a:chOff x="-1277438" y="2557338"/>
            <a:chExt cx="5593095" cy="4176475"/>
          </a:xfrm>
        </p:grpSpPr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77438" y="2557338"/>
              <a:ext cx="5593095" cy="3450327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324833" y="6010330"/>
              <a:ext cx="2840546" cy="723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郾</a:t>
              </a:r>
              <a:r>
                <a:rPr lang="zh-CN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城大捷</a:t>
              </a:r>
              <a:endPara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27" name="文本框 6"/>
          <p:cNvSpPr txBox="1"/>
          <p:nvPr/>
        </p:nvSpPr>
        <p:spPr>
          <a:xfrm>
            <a:off x="4223359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二、金与南宋的战与和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Text Box 3"/>
          <p:cNvSpPr txBox="1"/>
          <p:nvPr/>
        </p:nvSpPr>
        <p:spPr>
          <a:xfrm>
            <a:off x="607695" y="1162685"/>
            <a:ext cx="11230610" cy="5835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noFill/>
          </a:ln>
        </p:spPr>
        <p:txBody>
          <a:bodyPr wrap="square" anchor="t">
            <a:spAutoFit/>
          </a:bodyPr>
          <a:p>
            <a:pPr lvl="0" indent="0" algn="ctr">
              <a:spcBef>
                <a:spcPct val="50000"/>
              </a:spcBef>
            </a:pPr>
            <a:r>
              <a:rPr lang="en-US" altLang="zh-CN" sz="32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32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结合视频和下列图文，说说岳家军为什么能屡战屡胜？</a:t>
            </a:r>
            <a:endParaRPr lang="zh-CN" altLang="en-US" sz="3200" b="1" dirty="0" smtClean="0">
              <a:solidFill>
                <a:srgbClr val="FF0000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141335" y="2181860"/>
            <a:ext cx="3825875" cy="370903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Dot"/>
          </a:ln>
        </p:spPr>
        <p:txBody>
          <a:bodyPr wrap="square" rtlCol="0" anchor="t">
            <a:spAutoFit/>
          </a:bodyPr>
          <a:p>
            <a:pPr indent="0">
              <a:lnSpc>
                <a:spcPct val="120000"/>
              </a:lnSpc>
              <a:buFont typeface="Wingdings" panose="05000000000000000000" charset="0"/>
              <a:buNone/>
            </a:pP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（</a:t>
            </a:r>
            <a:r>
              <a:rPr lang="zh-CN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岳家军）</a:t>
            </a:r>
            <a:r>
              <a:rPr lang="en-US" altLang="zh-CN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“</a:t>
            </a: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冻死不拆屋，饿死不掳掠</a:t>
            </a:r>
            <a:r>
              <a:rPr lang="en-US" altLang="zh-CN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”</a:t>
            </a: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。</a:t>
            </a:r>
            <a:endParaRPr lang="zh-CN" altLang="en-US" sz="28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sz="28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（岳飞认为）</a:t>
            </a:r>
            <a:r>
              <a:rPr lang="en-US" altLang="zh-CN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“</a:t>
            </a: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文臣不爱钱，武臣不惜死，天下太平矣。</a:t>
            </a:r>
            <a:r>
              <a:rPr lang="en-US" altLang="zh-CN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”</a:t>
            </a:r>
            <a:endParaRPr lang="en-US" altLang="zh-CN" sz="28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——</a:t>
            </a: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《续资治通鉴》</a:t>
            </a:r>
            <a:endParaRPr lang="zh-CN" altLang="en-US" sz="28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805" y="951230"/>
            <a:ext cx="11750040" cy="54044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60212" y="927569"/>
            <a:ext cx="5278582" cy="5126866"/>
            <a:chOff x="2634568" y="805977"/>
            <a:chExt cx="7478854" cy="5653478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34568" y="1570301"/>
              <a:ext cx="7478854" cy="4889154"/>
            </a:xfrm>
            <a:prstGeom prst="rect">
              <a:avLst/>
            </a:prstGeom>
          </p:spPr>
        </p:pic>
        <p:sp>
          <p:nvSpPr>
            <p:cNvPr id="16" name="Rectangle 4"/>
            <p:cNvSpPr>
              <a:spLocks noChangeArrowheads="1"/>
            </p:cNvSpPr>
            <p:nvPr/>
          </p:nvSpPr>
          <p:spPr bwMode="auto">
            <a:xfrm>
              <a:off x="3027149" y="805977"/>
              <a:ext cx="6634785" cy="848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杭州西湖的岳飞墓</a:t>
              </a:r>
              <a:endParaRPr lang="zh-CN" altLang="en-US" sz="4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712317" y="1620698"/>
            <a:ext cx="6200445" cy="4564848"/>
            <a:chOff x="1530291" y="1799347"/>
            <a:chExt cx="9273057" cy="4664277"/>
          </a:xfrm>
        </p:grpSpPr>
        <p:pic>
          <p:nvPicPr>
            <p:cNvPr id="15" name="Picture 3" descr="秦桧夫妇跪像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9128" y="1799347"/>
              <a:ext cx="6957391" cy="4537430"/>
            </a:xfrm>
            <a:prstGeom prst="rect">
              <a:avLst/>
            </a:prstGeom>
            <a:noFill/>
            <a:ln w="9525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 Box 7"/>
            <p:cNvSpPr txBox="1">
              <a:spLocks noChangeArrowheads="1"/>
            </p:cNvSpPr>
            <p:nvPr/>
          </p:nvSpPr>
          <p:spPr bwMode="auto">
            <a:xfrm>
              <a:off x="9606583" y="2123729"/>
              <a:ext cx="1196765" cy="430190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eaVert"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4000" b="1" dirty="0">
                  <a:solidFill>
                    <a:srgbClr val="FF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青山有幸埋忠骨</a:t>
              </a:r>
              <a:endParaRPr lang="zh-CN" altLang="en-US" sz="4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8" name="Text Box 7"/>
            <p:cNvSpPr txBox="1">
              <a:spLocks noChangeArrowheads="1"/>
            </p:cNvSpPr>
            <p:nvPr/>
          </p:nvSpPr>
          <p:spPr bwMode="auto">
            <a:xfrm>
              <a:off x="1530291" y="2161729"/>
              <a:ext cx="1196765" cy="430189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eaVert"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4000" b="1" dirty="0" smtClean="0">
                  <a:solidFill>
                    <a:srgbClr val="FF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白铁无辜铸佞臣</a:t>
              </a:r>
              <a:endParaRPr lang="zh-CN" altLang="en-US" sz="4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>
          <a:xfrm>
            <a:off x="6136098" y="920868"/>
            <a:ext cx="5907460" cy="762000"/>
          </a:xfrm>
        </p:spPr>
        <p:txBody>
          <a:bodyPr/>
          <a:lstStyle/>
          <a:p>
            <a:pPr eaLnBrk="1" hangingPunct="1"/>
            <a:r>
              <a:rPr lang="zh-CN" altLang="en-US" sz="3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岳飞庙前的秦桧夫妇跪像</a:t>
            </a:r>
            <a:endParaRPr lang="zh-CN" altLang="en-US" sz="36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6"/>
          <p:cNvSpPr txBox="1"/>
          <p:nvPr/>
        </p:nvSpPr>
        <p:spPr>
          <a:xfrm>
            <a:off x="4223359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二、金与南宋的战与和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pic>
        <p:nvPicPr>
          <p:cNvPr id="2" name="满江红 经典朗诵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23520" y="122555"/>
            <a:ext cx="11776710" cy="6457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4" name="组合 3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5" name="直角三角形 4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560" y="1225550"/>
            <a:ext cx="4610100" cy="473456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930140" y="1038860"/>
            <a:ext cx="6147435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4" algn="l" fontAlgn="auto">
              <a:spcBef>
                <a:spcPct val="50000"/>
              </a:spcBef>
              <a:buClr>
                <a:srgbClr val="FF00FF"/>
              </a:buClr>
            </a:pPr>
            <a:r>
              <a:rPr lang="zh-CN" altLang="en-US" sz="3600" b="1" smtClean="0">
                <a:solidFill>
                  <a:srgbClr val="FF4D4D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宋金</a:t>
            </a:r>
            <a:r>
              <a:rPr lang="zh-CN" altLang="en-US" sz="3600" b="1">
                <a:solidFill>
                  <a:srgbClr val="FF4D4D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和议</a:t>
            </a:r>
            <a:r>
              <a:rPr lang="zh-CN" altLang="en-US" sz="3600" b="1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（</a:t>
            </a:r>
            <a:r>
              <a:rPr lang="en-US" altLang="zh-CN" sz="3600" b="1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1141</a:t>
            </a:r>
            <a:r>
              <a:rPr lang="zh-CN" altLang="en-US" sz="3600" b="1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年）</a:t>
            </a:r>
            <a:endParaRPr lang="zh-CN" altLang="en-US" sz="3600" b="1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120835" name="文本框 120834"/>
          <p:cNvSpPr txBox="1"/>
          <p:nvPr/>
        </p:nvSpPr>
        <p:spPr>
          <a:xfrm>
            <a:off x="5742940" y="1877060"/>
            <a:ext cx="6215380" cy="304609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fontAlgn="auto">
              <a:spcBef>
                <a:spcPct val="50000"/>
              </a:spcBef>
            </a:pPr>
            <a:r>
              <a:rPr lang="zh-CN" altLang="en-US" sz="3200" b="1" noProof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主要内容</a:t>
            </a:r>
            <a:r>
              <a:rPr lang="zh-CN" altLang="en-US" sz="3200" b="1" noProof="1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有</a:t>
            </a:r>
            <a:r>
              <a:rPr lang="zh-CN" altLang="en-US" sz="3200" b="1" noProof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endParaRPr lang="zh-CN" altLang="en-US" sz="3200" b="1" noProof="1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fontAlgn="auto">
              <a:spcBef>
                <a:spcPct val="50000"/>
              </a:spcBef>
            </a:pPr>
            <a:r>
              <a:rPr lang="zh-CN" altLang="en-US" sz="3200" b="1" noProof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①</a:t>
            </a:r>
            <a:r>
              <a:rPr lang="zh-CN" altLang="en-US" sz="3200" b="1" noProof="1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南宋</a:t>
            </a:r>
            <a:r>
              <a:rPr lang="zh-CN" altLang="en-US" sz="3200" b="1" noProof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向金称臣，宋向金交纳“岁币”（银</a:t>
            </a:r>
            <a:r>
              <a:rPr lang="en-US" altLang="zh-CN" sz="3200" b="1" noProof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25</a:t>
            </a:r>
            <a:r>
              <a:rPr lang="zh-CN" altLang="en-US" sz="3200" b="1" noProof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万两，绢</a:t>
            </a:r>
            <a:r>
              <a:rPr lang="en-US" altLang="zh-CN" sz="3200" b="1" noProof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25</a:t>
            </a:r>
            <a:r>
              <a:rPr lang="zh-CN" altLang="en-US" sz="3200" b="1" noProof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万</a:t>
            </a:r>
            <a:r>
              <a:rPr lang="zh-CN" altLang="en-US" sz="3200" b="1" noProof="1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匹）；</a:t>
            </a:r>
            <a:endParaRPr lang="zh-CN" altLang="en-US" sz="3200" b="1" noProof="1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fontAlgn="auto">
              <a:spcBef>
                <a:spcPct val="50000"/>
              </a:spcBef>
            </a:pPr>
            <a:r>
              <a:rPr lang="zh-CN" altLang="en-US" sz="3200" b="1" noProof="1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②双方</a:t>
            </a:r>
            <a:r>
              <a:rPr lang="zh-CN" altLang="en-US" sz="3200" b="1" noProof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以</a:t>
            </a:r>
            <a:r>
              <a:rPr lang="zh-CN" altLang="en-US" sz="3200" b="1" noProof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淮水</a:t>
            </a:r>
            <a:r>
              <a:rPr lang="en-US" altLang="zh-CN" sz="3200" b="1" noProof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——</a:t>
            </a:r>
            <a:r>
              <a:rPr lang="zh-CN" altLang="en-US" sz="3200" b="1" noProof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大散关</a:t>
            </a:r>
            <a:r>
              <a:rPr lang="zh-CN" altLang="en-US" sz="3200" b="1" noProof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为</a:t>
            </a:r>
            <a:r>
              <a:rPr lang="zh-CN" altLang="en-US" sz="3200" b="1" noProof="1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界。</a:t>
            </a:r>
            <a:endParaRPr lang="zh-CN" altLang="en-US" sz="3200" b="1" noProof="1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2940" y="5149215"/>
            <a:ext cx="6080125" cy="1205865"/>
          </a:xfrm>
          <a:prstGeom prst="rect">
            <a:avLst/>
          </a:prstGeom>
        </p:spPr>
      </p:pic>
      <p:sp>
        <p:nvSpPr>
          <p:cNvPr id="13" name="文本框 6"/>
          <p:cNvSpPr txBox="1"/>
          <p:nvPr/>
        </p:nvSpPr>
        <p:spPr>
          <a:xfrm>
            <a:off x="4223359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二、金与南宋的战与和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4" name="组合 3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5" name="直角三角形 4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80" y="1578610"/>
            <a:ext cx="6122035" cy="370078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06755" y="1009650"/>
            <a:ext cx="47396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仿宋" panose="02010609060101010101" charset="-122"/>
                <a:ea typeface="仿宋" panose="02010609060101010101" charset="-122"/>
              </a:rPr>
              <a:t>材料一：两宋形势对比图</a:t>
            </a:r>
            <a:endParaRPr lang="zh-CN" altLang="en-US" sz="2800" b="1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13" name="竖卷形 12"/>
          <p:cNvSpPr/>
          <p:nvPr/>
        </p:nvSpPr>
        <p:spPr>
          <a:xfrm>
            <a:off x="7084695" y="1083766"/>
            <a:ext cx="4553585" cy="4303752"/>
          </a:xfrm>
          <a:prstGeom prst="verticalScroll">
            <a:avLst/>
          </a:prstGeom>
          <a:solidFill>
            <a:srgbClr val="FFFF00"/>
          </a:solidFill>
          <a:ln w="22225">
            <a:solidFill>
              <a:schemeClr val="accent1"/>
            </a:solidFill>
          </a:ln>
        </p:spPr>
        <p:txBody>
          <a:bodyPr wrap="square" anchor="ctr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2800" b="1" kern="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题临安邸  </a:t>
            </a:r>
            <a:endParaRPr lang="en-US" altLang="zh-CN" sz="2800" b="1" kern="0" dirty="0" smtClean="0">
              <a:effectLst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800" b="1" kern="0" dirty="0" smtClean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山外青山楼外楼，</a:t>
            </a:r>
            <a:endParaRPr lang="zh-CN" altLang="en-US" sz="2800" b="1" kern="0" dirty="0" smtClean="0">
              <a:effectLst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800" b="1" kern="0" dirty="0" smtClean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西湖歌舞几时休。</a:t>
            </a:r>
            <a:endParaRPr lang="zh-CN" altLang="en-US" sz="2800" b="1" kern="0" dirty="0" smtClean="0">
              <a:effectLst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800" b="1" kern="0" dirty="0" smtClean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暖风熏得游人醉，</a:t>
            </a:r>
            <a:endParaRPr lang="zh-CN" altLang="en-US" sz="2800" b="1" kern="0" dirty="0" smtClean="0">
              <a:effectLst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800" b="1" kern="0" dirty="0" smtClean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直把</a:t>
            </a:r>
            <a:r>
              <a:rPr lang="zh-CN" altLang="en-US" sz="2800" b="1" kern="0" dirty="0" smtClean="0">
                <a:solidFill>
                  <a:srgbClr val="C0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杭州</a:t>
            </a:r>
            <a:r>
              <a:rPr lang="zh-CN" altLang="en-US" sz="2800" b="1" kern="0" dirty="0" smtClean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作</a:t>
            </a:r>
            <a:r>
              <a:rPr lang="zh-CN" altLang="en-US" sz="2800" b="1" kern="0" dirty="0" smtClean="0">
                <a:solidFill>
                  <a:srgbClr val="C0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汴州</a:t>
            </a:r>
            <a:r>
              <a:rPr lang="zh-CN" altLang="en-US" sz="2800" b="1" kern="0" dirty="0" smtClean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。</a:t>
            </a:r>
            <a:endParaRPr lang="zh-CN" altLang="en-US" sz="2800" b="1" kern="0" dirty="0" smtClean="0">
              <a:effectLst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CN" sz="2800" b="1" kern="0" dirty="0" smtClean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——</a:t>
            </a:r>
            <a:r>
              <a:rPr lang="zh-CN" altLang="en-US" sz="2800" b="1" kern="0" dirty="0" smtClean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南宋 林升</a:t>
            </a:r>
            <a:endParaRPr lang="zh-CN" altLang="en-US" sz="2800" b="1" kern="0" dirty="0" smtClean="0">
              <a:effectLst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06755" y="5532755"/>
            <a:ext cx="10370185" cy="9531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t">
            <a:spAutoFit/>
          </a:bodyPr>
          <a:p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宋金议和，南宋以屈辱的形式奠定了宋金对峙局面，岁币加重了人民的负担。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" name="文本框 6"/>
          <p:cNvSpPr txBox="1"/>
          <p:nvPr/>
        </p:nvSpPr>
        <p:spPr>
          <a:xfrm>
            <a:off x="4223359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二、金与南宋的战与和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20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4" name="组合 3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5" name="直角三角形 4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27" name="文本框 120834"/>
          <p:cNvSpPr txBox="1"/>
          <p:nvPr/>
        </p:nvSpPr>
        <p:spPr>
          <a:xfrm>
            <a:off x="471170" y="1451610"/>
            <a:ext cx="4881880" cy="3538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fontAlgn="auto">
              <a:spcBef>
                <a:spcPct val="50000"/>
              </a:spcBef>
            </a:pPr>
            <a:r>
              <a:rPr lang="zh-CN" altLang="en-US" sz="3200" b="1" noProof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材料二：</a:t>
            </a:r>
            <a:endParaRPr lang="zh-CN" altLang="en-US" sz="3200" b="1" noProof="1" smtClean="0">
              <a:solidFill>
                <a:schemeClr val="tx1"/>
              </a:solidFill>
              <a:effectLst/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fontAlgn="auto">
              <a:spcBef>
                <a:spcPct val="50000"/>
              </a:spcBef>
            </a:pPr>
            <a:r>
              <a:rPr lang="zh-CN" altLang="en-US" sz="3200" b="1" noProof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</a:t>
            </a:r>
            <a:r>
              <a:rPr lang="zh-CN" altLang="en-US" sz="3200" b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“金宋疆域从此稳定下来。此后的四十年间，双方再也没有发生过大的战事。</a:t>
            </a:r>
            <a:r>
              <a:rPr lang="en-US" altLang="zh-CN" sz="3200" b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”</a:t>
            </a:r>
            <a:endParaRPr lang="zh-CN" altLang="en-US" sz="3200" b="1" smtClean="0">
              <a:solidFill>
                <a:schemeClr val="tx1"/>
              </a:solidFill>
              <a:effectLst/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ea"/>
            </a:endParaRPr>
          </a:p>
          <a:p>
            <a:pPr fontAlgn="auto">
              <a:spcBef>
                <a:spcPct val="50000"/>
              </a:spcBef>
            </a:pPr>
            <a:r>
              <a:rPr lang="en-US" altLang="zh-CN" sz="3200" b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   ——《</a:t>
            </a:r>
            <a:r>
              <a:rPr lang="zh-CN" altLang="en-US" sz="3200" b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中国通史</a:t>
            </a:r>
            <a:r>
              <a:rPr lang="en-US" altLang="zh-CN" sz="3200" b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·</a:t>
            </a:r>
            <a:r>
              <a:rPr lang="zh-CN" altLang="en-US" sz="3200" b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肆</a:t>
            </a:r>
            <a:r>
              <a:rPr lang="en-US" altLang="zh-CN" sz="3200" b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》</a:t>
            </a:r>
            <a:endParaRPr lang="en-US" altLang="zh-CN" sz="3200" b="1" noProof="1" smtClean="0">
              <a:solidFill>
                <a:schemeClr val="tx1"/>
              </a:solidFill>
              <a:effectLst/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2" name="文本框 120834"/>
          <p:cNvSpPr txBox="1"/>
          <p:nvPr/>
        </p:nvSpPr>
        <p:spPr>
          <a:xfrm>
            <a:off x="5857875" y="1435735"/>
            <a:ext cx="5750560" cy="3538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fontAlgn="auto">
              <a:spcBef>
                <a:spcPct val="50000"/>
              </a:spcBef>
            </a:pPr>
            <a:r>
              <a:rPr lang="zh-CN" altLang="en-US" sz="3200" b="1" noProof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材料三：</a:t>
            </a:r>
            <a:endParaRPr lang="zh-CN" altLang="en-US" sz="3200" b="1" noProof="1" smtClean="0">
              <a:solidFill>
                <a:schemeClr val="tx1"/>
              </a:solidFill>
              <a:effectLst/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fontAlgn="auto">
              <a:spcBef>
                <a:spcPct val="50000"/>
              </a:spcBef>
            </a:pPr>
            <a:r>
              <a:rPr lang="zh-CN" altLang="en-US" sz="3200" b="1" noProof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</a:t>
            </a:r>
            <a:r>
              <a:rPr sz="3200" b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榷场，与敌国互市之所也。皆设场官，严厉禁，广屋宇，以通两国之货，岁之所获亦大有助于经费焉。</a:t>
            </a:r>
            <a:r>
              <a:rPr lang="en-US" altLang="zh-CN" sz="3200" b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  </a:t>
            </a:r>
            <a:endParaRPr lang="en-US" altLang="zh-CN" sz="3200" b="1" smtClean="0">
              <a:solidFill>
                <a:schemeClr val="tx1"/>
              </a:solidFill>
              <a:effectLst/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ea"/>
            </a:endParaRPr>
          </a:p>
          <a:p>
            <a:pPr fontAlgn="auto">
              <a:spcBef>
                <a:spcPct val="50000"/>
              </a:spcBef>
            </a:pPr>
            <a:r>
              <a:rPr lang="en-US" altLang="zh-CN" sz="3200" b="1" noProof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     ——</a:t>
            </a:r>
            <a:r>
              <a:rPr lang="zh-CN" altLang="en-US" sz="3200" b="1" noProof="1" smtClean="0">
                <a:solidFill>
                  <a:schemeClr val="tx1"/>
                </a:solidFill>
                <a:effectLst/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《金史·食货志》</a:t>
            </a:r>
            <a:endParaRPr lang="zh-CN" altLang="en-US" sz="3200" b="1" noProof="1" smtClean="0">
              <a:solidFill>
                <a:schemeClr val="tx1"/>
              </a:solidFill>
              <a:effectLst/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79500" y="5348605"/>
            <a:ext cx="9862820" cy="953135"/>
          </a:xfrm>
          <a:prstGeom prst="rect">
            <a:avLst/>
          </a:prstGeom>
          <a:solidFill>
            <a:srgbClr val="FFFF00"/>
          </a:solidFill>
        </p:spPr>
        <p:txBody>
          <a:bodyPr wrap="square" rtlCol="0" anchor="t">
            <a:spAutoFit/>
          </a:bodyPr>
          <a:p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从长远来看议和使宋金之间保持相对和平的局面；有利于经济的发展和民族之间的交融。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6"/>
          <p:cNvSpPr txBox="1"/>
          <p:nvPr/>
        </p:nvSpPr>
        <p:spPr>
          <a:xfrm>
            <a:off x="4223359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二、金与南宋的战与和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ldLvl="0" animBg="1"/>
      <p:bldP spid="2" grpId="0" bldLvl="0" animBg="1"/>
      <p:bldP spid="10" grpId="0" bldLvl="0" animBg="1"/>
      <p:bldP spid="10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14" name="文本框 6"/>
          <p:cNvSpPr txBox="1"/>
          <p:nvPr/>
        </p:nvSpPr>
        <p:spPr>
          <a:xfrm>
            <a:off x="2184541" y="2495984"/>
            <a:ext cx="8204061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政权对峙下的交融</a:t>
            </a:r>
            <a:endParaRPr lang="zh-CN" sz="5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pic>
        <p:nvPicPr>
          <p:cNvPr id="3" name="Picture 2" descr="金2"/>
          <p:cNvPicPr>
            <a:picLocks noChangeAspect="1" noChangeArrowheads="1"/>
          </p:cNvPicPr>
          <p:nvPr/>
        </p:nvPicPr>
        <p:blipFill>
          <a:blip r:embed="rId2">
            <a:lum bright="-24000" contras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" y="904240"/>
            <a:ext cx="6898005" cy="54991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4" name="椭圆 3"/>
          <p:cNvSpPr/>
          <p:nvPr/>
        </p:nvSpPr>
        <p:spPr>
          <a:xfrm>
            <a:off x="4650740" y="2580005"/>
            <a:ext cx="1492250" cy="1174115"/>
          </a:xfrm>
          <a:prstGeom prst="ellipse">
            <a:avLst/>
          </a:prstGeom>
          <a:noFill/>
          <a:ln w="5715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grpSp>
        <p:nvGrpSpPr>
          <p:cNvPr id="25" name="组合 24"/>
          <p:cNvGrpSpPr/>
          <p:nvPr/>
        </p:nvGrpSpPr>
        <p:grpSpPr>
          <a:xfrm>
            <a:off x="7815580" y="1130935"/>
            <a:ext cx="3559810" cy="3804920"/>
            <a:chOff x="13059" y="3107"/>
            <a:chExt cx="5606" cy="5992"/>
          </a:xfrm>
        </p:grpSpPr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59" y="3107"/>
              <a:ext cx="5605" cy="4900"/>
            </a:xfrm>
            <a:prstGeom prst="rect">
              <a:avLst/>
            </a:prstGeom>
          </p:spPr>
        </p:pic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13059" y="8181"/>
              <a:ext cx="5606" cy="9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lang="zh-CN" altLang="en-US" sz="32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大金得胜陀颂碑</a:t>
              </a:r>
              <a:endParaRPr lang="zh-CN" altLang="en-US" sz="3200" b="1" dirty="0" smtClean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5" name="TextBox 1"/>
          <p:cNvSpPr txBox="1"/>
          <p:nvPr/>
        </p:nvSpPr>
        <p:spPr>
          <a:xfrm>
            <a:off x="7815580" y="5098415"/>
            <a:ext cx="410845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zh-CN" sz="28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正面刻有</a:t>
            </a:r>
            <a:r>
              <a:rPr lang="zh-CN" altLang="zh-CN" sz="2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汉</a:t>
            </a:r>
            <a:r>
              <a:rPr lang="zh-CN" altLang="en-US" sz="2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文</a:t>
            </a:r>
            <a:r>
              <a:rPr lang="en-US" altLang="zh-CN" sz="28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815</a:t>
            </a:r>
            <a:r>
              <a:rPr lang="zh-CN" altLang="zh-CN" sz="28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字</a:t>
            </a:r>
            <a:r>
              <a:rPr lang="zh-CN" altLang="en-US" sz="28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endParaRPr lang="zh-CN" altLang="en-US" sz="28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10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zh-CN" sz="28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背面刻</a:t>
            </a:r>
            <a:r>
              <a:rPr lang="zh-CN" altLang="zh-CN" sz="2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女真</a:t>
            </a:r>
            <a:r>
              <a:rPr lang="zh-CN" altLang="en-US" sz="2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文</a:t>
            </a:r>
            <a:r>
              <a:rPr lang="en-US" altLang="zh-CN" sz="28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1500</a:t>
            </a:r>
            <a:r>
              <a:rPr lang="zh-CN" altLang="zh-CN" sz="28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余字</a:t>
            </a:r>
            <a:r>
              <a:rPr lang="zh-CN" altLang="en-US" sz="28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zh-CN" altLang="en-US" sz="28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15394" y="1271"/>
            <a:ext cx="12207395" cy="731930"/>
            <a:chOff x="-15394" y="1271"/>
            <a:chExt cx="12207395" cy="731930"/>
          </a:xfrm>
        </p:grpSpPr>
        <p:sp>
          <p:nvSpPr>
            <p:cNvPr id="10" name="矩形 9"/>
            <p:cNvSpPr/>
            <p:nvPr/>
          </p:nvSpPr>
          <p:spPr>
            <a:xfrm>
              <a:off x="-15394" y="21200"/>
              <a:ext cx="11092971" cy="704850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zh-CN" sz="1800" dirty="0">
                  <a:solidFill>
                    <a:schemeClr val="tx1"/>
                  </a:solidFill>
                  <a:effectLst/>
                </a:rPr>
                <a:t> </a:t>
              </a:r>
              <a:endParaRPr lang="zh-CN" altLang="en-US" sz="1800" dirty="0">
                <a:solidFill>
                  <a:schemeClr val="tx1"/>
                </a:solidFill>
                <a:effectLst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 flipH="1">
              <a:off x="8761430" y="1271"/>
              <a:ext cx="3430567" cy="731930"/>
              <a:chOff x="0" y="-2"/>
              <a:chExt cx="1377891" cy="634701"/>
            </a:xfrm>
            <a:solidFill>
              <a:srgbClr val="FCE7B4"/>
            </a:solidFill>
          </p:grpSpPr>
          <p:sp>
            <p:nvSpPr>
              <p:cNvPr id="12" name="直角三角形 11"/>
              <p:cNvSpPr/>
              <p:nvPr/>
            </p:nvSpPr>
            <p:spPr>
              <a:xfrm flipV="1">
                <a:off x="708342" y="-2"/>
                <a:ext cx="669549" cy="634699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 b="1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0" y="0"/>
                <a:ext cx="708343" cy="63469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 b="1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10218421" y="19682"/>
              <a:ext cx="19735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</a:bodyPr>
            <a:lstStyle/>
            <a:p>
              <a:pPr algn="ctr"/>
              <a:r>
                <a:rPr lang="zh-CN" altLang="en-US" sz="2000" b="1" dirty="0">
                  <a:solidFill>
                    <a:schemeClr val="accent4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第二单元</a:t>
              </a:r>
              <a:endPara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000" b="1" dirty="0">
                  <a:solidFill>
                    <a:schemeClr val="accent4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辽宋夏金元时期</a:t>
              </a:r>
              <a:endPara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6" name="图片 15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46960" y="5255260"/>
            <a:ext cx="3602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女真文字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047355" y="5255895"/>
            <a:ext cx="3602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汉字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030" y="1435735"/>
            <a:ext cx="3188335" cy="38195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6275" y="1435735"/>
            <a:ext cx="3009265" cy="3820160"/>
          </a:xfrm>
          <a:prstGeom prst="rect">
            <a:avLst/>
          </a:prstGeom>
        </p:spPr>
      </p:pic>
      <p:sp>
        <p:nvSpPr>
          <p:cNvPr id="17" name="文本框 6"/>
          <p:cNvSpPr txBox="1"/>
          <p:nvPr/>
        </p:nvSpPr>
        <p:spPr>
          <a:xfrm>
            <a:off x="4174211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三、政权对峙下的交融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26770" y="1442720"/>
            <a:ext cx="10538460" cy="3709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en-US" altLang="zh-CN" b="1"/>
              <a:t>              </a:t>
            </a: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大定五年，翰林侍讲学士徒单子温进所译《贞观政要》、 《白氏策林》等书。六年, 得进《史记》、《西汉书》, 诏颁行之。</a:t>
            </a:r>
            <a:endParaRPr lang="zh-CN" altLang="en-US" sz="28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大定二十三年译经所进所译《易》、《书》、《论语》、 《孟子》、《老子》、《扬子》、《文中子》、《刘子》及 《新唐书》。</a:t>
            </a:r>
            <a:endParaRPr lang="zh-CN" altLang="en-US" sz="28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                                </a:t>
            </a:r>
            <a:r>
              <a:rPr lang="en-US" altLang="zh-CN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——</a:t>
            </a: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脱脱《金史》</a:t>
            </a: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</a:t>
            </a:r>
            <a:r>
              <a:rPr lang="zh-CN" altLang="en-US" sz="28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                      </a:t>
            </a:r>
            <a:endParaRPr lang="zh-CN" altLang="en-US" sz="2800" b="1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57765" y="1133728"/>
            <a:ext cx="10822684" cy="4327958"/>
          </a:xfrm>
          <a:prstGeom prst="rect">
            <a:avLst/>
          </a:prstGeom>
          <a:noFill/>
          <a:ln w="57150">
            <a:solidFill>
              <a:srgbClr val="9D6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梯形 15"/>
          <p:cNvSpPr/>
          <p:nvPr/>
        </p:nvSpPr>
        <p:spPr>
          <a:xfrm>
            <a:off x="-678465" y="5461686"/>
            <a:ext cx="13495283" cy="1396313"/>
          </a:xfrm>
          <a:custGeom>
            <a:avLst/>
            <a:gdLst>
              <a:gd name="connsiteX0" fmla="*/ 0 w 10271759"/>
              <a:gd name="connsiteY0" fmla="*/ 1957355 h 1957355"/>
              <a:gd name="connsiteX1" fmla="*/ 489339 w 10271759"/>
              <a:gd name="connsiteY1" fmla="*/ 0 h 1957355"/>
              <a:gd name="connsiteX2" fmla="*/ 9782420 w 10271759"/>
              <a:gd name="connsiteY2" fmla="*/ 0 h 1957355"/>
              <a:gd name="connsiteX3" fmla="*/ 10271759 w 10271759"/>
              <a:gd name="connsiteY3" fmla="*/ 1957355 h 1957355"/>
              <a:gd name="connsiteX4" fmla="*/ 0 w 10271759"/>
              <a:gd name="connsiteY4" fmla="*/ 1957355 h 1957355"/>
              <a:gd name="connsiteX0-1" fmla="*/ 0 w 11018519"/>
              <a:gd name="connsiteY0-2" fmla="*/ 1957355 h 1972595"/>
              <a:gd name="connsiteX1-3" fmla="*/ 489339 w 11018519"/>
              <a:gd name="connsiteY1-4" fmla="*/ 0 h 1972595"/>
              <a:gd name="connsiteX2-5" fmla="*/ 9782420 w 11018519"/>
              <a:gd name="connsiteY2-6" fmla="*/ 0 h 1972595"/>
              <a:gd name="connsiteX3-7" fmla="*/ 11018519 w 11018519"/>
              <a:gd name="connsiteY3-8" fmla="*/ 1972595 h 1972595"/>
              <a:gd name="connsiteX4-9" fmla="*/ 0 w 11018519"/>
              <a:gd name="connsiteY4-10" fmla="*/ 1957355 h 1972595"/>
              <a:gd name="connsiteX0-11" fmla="*/ 0 w 11658599"/>
              <a:gd name="connsiteY0-12" fmla="*/ 2003075 h 2003075"/>
              <a:gd name="connsiteX1-13" fmla="*/ 1129419 w 11658599"/>
              <a:gd name="connsiteY1-14" fmla="*/ 0 h 2003075"/>
              <a:gd name="connsiteX2-15" fmla="*/ 10422500 w 11658599"/>
              <a:gd name="connsiteY2-16" fmla="*/ 0 h 2003075"/>
              <a:gd name="connsiteX3-17" fmla="*/ 11658599 w 11658599"/>
              <a:gd name="connsiteY3-18" fmla="*/ 1972595 h 2003075"/>
              <a:gd name="connsiteX4-19" fmla="*/ 0 w 11658599"/>
              <a:gd name="connsiteY4-20" fmla="*/ 2003075 h 20030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1658599" h="2003075">
                <a:moveTo>
                  <a:pt x="0" y="2003075"/>
                </a:moveTo>
                <a:lnTo>
                  <a:pt x="1129419" y="0"/>
                </a:lnTo>
                <a:lnTo>
                  <a:pt x="10422500" y="0"/>
                </a:lnTo>
                <a:lnTo>
                  <a:pt x="11658599" y="1972595"/>
                </a:lnTo>
                <a:lnTo>
                  <a:pt x="0" y="2003075"/>
                </a:lnTo>
                <a:close/>
              </a:path>
            </a:pathLst>
          </a:custGeom>
          <a:gradFill flip="none" rotWithShape="1">
            <a:gsLst>
              <a:gs pos="0">
                <a:srgbClr val="9D6700">
                  <a:alpha val="55000"/>
                </a:srgbClr>
              </a:gs>
              <a:gs pos="20000">
                <a:srgbClr val="9D6700">
                  <a:alpha val="30000"/>
                </a:srgbClr>
              </a:gs>
              <a:gs pos="44000">
                <a:srgbClr val="9D6700">
                  <a:alpha val="0"/>
                </a:srgbClr>
              </a:gs>
              <a:gs pos="100000">
                <a:srgbClr val="9D6700">
                  <a:alpha val="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899073" y="1231993"/>
            <a:ext cx="1021842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《</a:t>
            </a:r>
            <a:r>
              <a:rPr lang="zh-CN" altLang="en-US" sz="36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汾阳</a:t>
            </a:r>
            <a:r>
              <a:rPr lang="zh-CN" altLang="en-US" sz="40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金墓</a:t>
            </a:r>
            <a:r>
              <a:rPr lang="zh-CN" altLang="en-US" sz="3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壁画</a:t>
            </a:r>
            <a:r>
              <a:rPr lang="en-US" altLang="zh-CN" sz="3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》</a:t>
            </a:r>
            <a:endParaRPr lang="en-US" altLang="zh-CN" sz="36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9286" y="2467664"/>
            <a:ext cx="20378270" cy="3415068"/>
            <a:chOff x="-1" y="2135152"/>
            <a:chExt cx="20378270" cy="3415068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2145478"/>
              <a:ext cx="4490277" cy="3367708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96293" y="2145478"/>
              <a:ext cx="2652646" cy="3367708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54956" y="2135152"/>
              <a:ext cx="2540000" cy="3388360"/>
            </a:xfrm>
            <a:prstGeom prst="rect">
              <a:avLst/>
            </a:prstGeom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00973" y="2145478"/>
              <a:ext cx="2911337" cy="340474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18327" y="2145478"/>
              <a:ext cx="4554056" cy="3404742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78400" y="2145478"/>
              <a:ext cx="2699869" cy="3404742"/>
            </a:xfrm>
            <a:prstGeom prst="rect">
              <a:avLst/>
            </a:prstGeom>
          </p:spPr>
        </p:pic>
      </p:grpSp>
      <p:sp>
        <p:nvSpPr>
          <p:cNvPr id="3" name="文本框 6"/>
          <p:cNvSpPr txBox="1"/>
          <p:nvPr/>
        </p:nvSpPr>
        <p:spPr>
          <a:xfrm>
            <a:off x="4174211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三、政权对峙下的交融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81481E-6 L -0.6694 0.00023 " pathEditMode="relative" rAng="0" ptsTypes="AA">
                                      <p:cBhvr>
                                        <p:cTn id="12" dur="1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4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15394" y="1271"/>
            <a:ext cx="12207395" cy="731930"/>
            <a:chOff x="-15394" y="1271"/>
            <a:chExt cx="12207395" cy="731930"/>
          </a:xfrm>
        </p:grpSpPr>
        <p:sp>
          <p:nvSpPr>
            <p:cNvPr id="10" name="矩形 9"/>
            <p:cNvSpPr/>
            <p:nvPr/>
          </p:nvSpPr>
          <p:spPr>
            <a:xfrm>
              <a:off x="-15394" y="21200"/>
              <a:ext cx="11092971" cy="704850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zh-CN" sz="1800" dirty="0">
                  <a:solidFill>
                    <a:schemeClr val="tx1"/>
                  </a:solidFill>
                  <a:effectLst/>
                </a:rPr>
                <a:t> </a:t>
              </a:r>
              <a:endParaRPr lang="zh-CN" altLang="en-US" sz="1800" dirty="0">
                <a:solidFill>
                  <a:schemeClr val="tx1"/>
                </a:solidFill>
                <a:effectLst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 flipH="1">
              <a:off x="8761430" y="1271"/>
              <a:ext cx="3430567" cy="731930"/>
              <a:chOff x="0" y="-2"/>
              <a:chExt cx="1377891" cy="634701"/>
            </a:xfrm>
            <a:solidFill>
              <a:srgbClr val="FCE7B4"/>
            </a:solidFill>
          </p:grpSpPr>
          <p:sp>
            <p:nvSpPr>
              <p:cNvPr id="12" name="直角三角形 11"/>
              <p:cNvSpPr/>
              <p:nvPr/>
            </p:nvSpPr>
            <p:spPr>
              <a:xfrm flipV="1">
                <a:off x="708342" y="-2"/>
                <a:ext cx="669549" cy="634699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 b="1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0" y="0"/>
                <a:ext cx="708343" cy="63469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 b="1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10218421" y="19682"/>
              <a:ext cx="19735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</a:bodyPr>
            <a:lstStyle/>
            <a:p>
              <a:pPr algn="ctr"/>
              <a:r>
                <a:rPr lang="zh-CN" altLang="en-US" sz="2000" b="1" dirty="0">
                  <a:solidFill>
                    <a:schemeClr val="accent4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第二单元</a:t>
              </a:r>
              <a:endPara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000" b="1" dirty="0">
                  <a:solidFill>
                    <a:schemeClr val="accent4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辽宋夏金元时期</a:t>
              </a:r>
              <a:endPara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6"/>
            <p:cNvSpPr txBox="1"/>
            <p:nvPr/>
          </p:nvSpPr>
          <p:spPr>
            <a:xfrm>
              <a:off x="4174211" y="142792"/>
              <a:ext cx="5683899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三、政权对峙下的交融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6" name="图片 15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515" y="1603375"/>
            <a:ext cx="4390390" cy="3293110"/>
          </a:xfrm>
          <a:prstGeom prst="ellipse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250440" y="5005070"/>
            <a:ext cx="3602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金 货币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595" y="1548765"/>
            <a:ext cx="3425825" cy="34023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793355" y="5005070"/>
            <a:ext cx="3602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宋 货币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154" y="-19684"/>
            <a:ext cx="12207395" cy="731930"/>
            <a:chOff x="-15394" y="1271"/>
            <a:chExt cx="12207395" cy="731930"/>
          </a:xfrm>
        </p:grpSpPr>
        <p:sp>
          <p:nvSpPr>
            <p:cNvPr id="10" name="矩形 9"/>
            <p:cNvSpPr/>
            <p:nvPr/>
          </p:nvSpPr>
          <p:spPr>
            <a:xfrm>
              <a:off x="-15394" y="21200"/>
              <a:ext cx="11092971" cy="704850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zh-CN" sz="1800" dirty="0">
                  <a:solidFill>
                    <a:schemeClr val="tx1"/>
                  </a:solidFill>
                  <a:effectLst/>
                </a:rPr>
                <a:t> </a:t>
              </a:r>
              <a:endParaRPr lang="zh-CN" altLang="en-US" sz="1800" dirty="0">
                <a:solidFill>
                  <a:schemeClr val="tx1"/>
                </a:solidFill>
                <a:effectLst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 flipH="1">
              <a:off x="8761430" y="1271"/>
              <a:ext cx="3430567" cy="731930"/>
              <a:chOff x="0" y="-2"/>
              <a:chExt cx="1377891" cy="634701"/>
            </a:xfrm>
            <a:solidFill>
              <a:srgbClr val="FCE7B4"/>
            </a:solidFill>
          </p:grpSpPr>
          <p:sp>
            <p:nvSpPr>
              <p:cNvPr id="12" name="直角三角形 11"/>
              <p:cNvSpPr/>
              <p:nvPr/>
            </p:nvSpPr>
            <p:spPr>
              <a:xfrm flipV="1">
                <a:off x="708342" y="-2"/>
                <a:ext cx="669549" cy="634699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 b="1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0" y="0"/>
                <a:ext cx="708343" cy="63469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 b="1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10218421" y="19682"/>
              <a:ext cx="19735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</a:bodyPr>
            <a:lstStyle/>
            <a:p>
              <a:pPr algn="ctr"/>
              <a:r>
                <a:rPr lang="zh-CN" altLang="en-US" sz="2000" b="1" dirty="0">
                  <a:solidFill>
                    <a:schemeClr val="accent4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第二单元</a:t>
              </a:r>
              <a:endPara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000" b="1" dirty="0">
                  <a:solidFill>
                    <a:schemeClr val="accent4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辽宋夏金元时期</a:t>
              </a:r>
              <a:endPara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6" name="图片 15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42365" y="1228090"/>
            <a:ext cx="9907270" cy="2244725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Dot"/>
          </a:ln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en-US" altLang="zh-CN" sz="2800" b="1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</a:t>
            </a: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会宁（今黑龙江阿城）乃国家兴王之地，自迁都永安（今北京），女直（即女真）漫忘旧风。宴饮音乐，</a:t>
            </a:r>
            <a:r>
              <a:rPr lang="zh-CN" altLang="en-US" sz="32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皆习汉风</a:t>
            </a: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。       </a:t>
            </a: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          </a:t>
            </a:r>
            <a:r>
              <a:rPr lang="en-US" altLang="zh-CN" sz="32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——</a:t>
            </a: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《金史》</a:t>
            </a: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                       </a:t>
            </a:r>
            <a:endParaRPr lang="zh-CN" altLang="en-US" sz="3600" b="1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820" y="3707765"/>
            <a:ext cx="10753725" cy="803275"/>
          </a:xfrm>
          <a:prstGeom prst="rect">
            <a:avLst/>
          </a:prstGeom>
        </p:spPr>
      </p:pic>
      <p:sp>
        <p:nvSpPr>
          <p:cNvPr id="6" name="文本框 6"/>
          <p:cNvSpPr txBox="1"/>
          <p:nvPr/>
        </p:nvSpPr>
        <p:spPr>
          <a:xfrm>
            <a:off x="4174211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三、政权对峙下的交融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42365" y="4693920"/>
            <a:ext cx="9950450" cy="155575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Dot"/>
          </a:ln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en-US" altLang="zh-CN" sz="32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</a:t>
            </a: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宋朝廷虽多次明令禁止</a:t>
            </a:r>
            <a:r>
              <a:rPr lang="zh-CN" altLang="en-US" sz="32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“胡服”，但屡禁不</a:t>
            </a:r>
            <a:r>
              <a:rPr lang="zh-CN" altLang="en-US" sz="32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止</a:t>
            </a: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。</a:t>
            </a:r>
            <a:endParaRPr lang="zh-CN" altLang="en-US" sz="32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</a:t>
            </a: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             ——朱绍侯主编《中国古代史·下》</a:t>
            </a: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</a:t>
            </a: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                          </a:t>
            </a:r>
            <a:endParaRPr lang="zh-CN" altLang="en-US" sz="3600" b="1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794478" y="1827234"/>
            <a:ext cx="10744417" cy="228212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15"/>
          </a:p>
        </p:txBody>
      </p:sp>
      <p:sp>
        <p:nvSpPr>
          <p:cNvPr id="13" name="矩形 12"/>
          <p:cNvSpPr/>
          <p:nvPr/>
        </p:nvSpPr>
        <p:spPr>
          <a:xfrm>
            <a:off x="1143872" y="430055"/>
            <a:ext cx="4150208" cy="685714"/>
          </a:xfrm>
          <a:prstGeom prst="rect">
            <a:avLst/>
          </a:prstGeom>
          <a:solidFill>
            <a:srgbClr val="A85008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15"/>
          </a:p>
        </p:txBody>
      </p:sp>
      <p:sp>
        <p:nvSpPr>
          <p:cNvPr id="9" name="矩形 8"/>
          <p:cNvSpPr/>
          <p:nvPr/>
        </p:nvSpPr>
        <p:spPr bwMode="auto">
          <a:xfrm flipV="1">
            <a:off x="585070" y="-16351"/>
            <a:ext cx="10997634" cy="43542"/>
          </a:xfrm>
          <a:prstGeom prst="rect">
            <a:avLst/>
          </a:prstGeom>
          <a:solidFill>
            <a:srgbClr val="A8500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sz="1715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10" name="矩形 9"/>
          <p:cNvSpPr/>
          <p:nvPr/>
        </p:nvSpPr>
        <p:spPr bwMode="auto">
          <a:xfrm flipV="1">
            <a:off x="609298" y="6855303"/>
            <a:ext cx="10973405" cy="43542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sz="1715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15" name="等腰三角形 14"/>
          <p:cNvSpPr/>
          <p:nvPr/>
        </p:nvSpPr>
        <p:spPr>
          <a:xfrm rot="5400000">
            <a:off x="959268" y="600146"/>
            <a:ext cx="680362" cy="340181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15"/>
          </a:p>
        </p:txBody>
      </p:sp>
      <p:sp>
        <p:nvSpPr>
          <p:cNvPr id="16" name="等腰三角形 15"/>
          <p:cNvSpPr/>
          <p:nvPr/>
        </p:nvSpPr>
        <p:spPr>
          <a:xfrm rot="5400000">
            <a:off x="823195" y="600146"/>
            <a:ext cx="680362" cy="340181"/>
          </a:xfrm>
          <a:prstGeom prst="triangle">
            <a:avLst>
              <a:gd name="adj" fmla="val 50000"/>
            </a:avLst>
          </a:prstGeom>
          <a:solidFill>
            <a:srgbClr val="A850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15"/>
          </a:p>
        </p:txBody>
      </p:sp>
      <p:pic>
        <p:nvPicPr>
          <p:cNvPr id="34" name="Picture 2" descr="C:\DOCUME~1\ADMINI~1\LOCALS~1\Temp\ksohtml\wps_clip_image-23322.png"/>
          <p:cNvPicPr>
            <a:picLocks noChangeAspect="1" noChangeArrowheads="1"/>
          </p:cNvPicPr>
          <p:nvPr/>
        </p:nvPicPr>
        <p:blipFill>
          <a:blip r:embed="rId1" r:link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98" y="979697"/>
            <a:ext cx="1143000" cy="455084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" name="Picture 2" descr="C:\DOCUME~1\ADMINI~1\LOCALS~1\Temp\ksohtml\wps_clip_image-23322.png"/>
          <p:cNvPicPr>
            <a:picLocks noChangeAspect="1" noChangeArrowheads="1"/>
          </p:cNvPicPr>
          <p:nvPr/>
        </p:nvPicPr>
        <p:blipFill>
          <a:blip r:embed="rId1" r:link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855" y="932830"/>
            <a:ext cx="1143000" cy="455084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TextBox 36"/>
          <p:cNvSpPr txBox="1"/>
          <p:nvPr/>
        </p:nvSpPr>
        <p:spPr>
          <a:xfrm>
            <a:off x="3610810" y="5496326"/>
            <a:ext cx="5532120" cy="735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190" b="1" dirty="0">
                <a:solidFill>
                  <a:srgbClr val="66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第</a:t>
            </a:r>
            <a:r>
              <a:rPr lang="en-US" altLang="zh-CN" sz="4190" b="1" dirty="0">
                <a:solidFill>
                  <a:srgbClr val="66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8</a:t>
            </a:r>
            <a:r>
              <a:rPr lang="zh-CN" altLang="en-US" sz="4190" b="1" dirty="0">
                <a:solidFill>
                  <a:srgbClr val="66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课 金与南宋的对峙</a:t>
            </a:r>
            <a:endParaRPr lang="zh-CN" altLang="en-US" sz="4190" b="1" dirty="0">
              <a:solidFill>
                <a:srgbClr val="66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pic>
        <p:nvPicPr>
          <p:cNvPr id="28" name="图片 27" descr="t01569123e300551b1c.jpg"/>
          <p:cNvPicPr>
            <a:picLocks noChangeAspect="1"/>
          </p:cNvPicPr>
          <p:nvPr/>
        </p:nvPicPr>
        <p:blipFill>
          <a:blip r:embed="rId4"/>
          <a:srcRect t="71094" r="15384" b="10156"/>
          <a:stretch>
            <a:fillRect/>
          </a:stretch>
        </p:blipFill>
        <p:spPr>
          <a:xfrm>
            <a:off x="1605612" y="4422747"/>
            <a:ext cx="9048813" cy="680362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1401503" y="4449543"/>
            <a:ext cx="8096307" cy="54429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65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575118" y="4460272"/>
            <a:ext cx="53367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第二单元   辽宋夏金元时期</a:t>
            </a:r>
            <a:endParaRPr lang="zh-CN" altLang="en-US" sz="32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TextBox 20"/>
          <p:cNvSpPr txBox="1"/>
          <p:nvPr/>
        </p:nvSpPr>
        <p:spPr>
          <a:xfrm>
            <a:off x="1604736" y="517676"/>
            <a:ext cx="3286276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人教版 </a:t>
            </a:r>
            <a:r>
              <a:rPr lang="en-US" altLang="zh-CN" sz="26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 </a:t>
            </a:r>
            <a:r>
              <a:rPr lang="zh-CN" altLang="en-US" sz="26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七年级下</a:t>
            </a:r>
            <a:endParaRPr lang="zh-CN" altLang="en-US" sz="2665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7" name="内容占位符 26632" descr="J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85" y="1954498"/>
            <a:ext cx="2460880" cy="2034571"/>
          </a:xfrm>
          <a:prstGeom prst="rect">
            <a:avLst/>
          </a:prstGeom>
          <a:ln w="2857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图片 3174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4752" y="1954498"/>
            <a:ext cx="1736391" cy="2034571"/>
          </a:xfrm>
          <a:prstGeom prst="rect">
            <a:avLst/>
          </a:prstGeom>
          <a:ln w="2857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图片 1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730" y="1943500"/>
            <a:ext cx="2430544" cy="2069981"/>
          </a:xfrm>
          <a:prstGeom prst="rect">
            <a:avLst/>
          </a:prstGeom>
          <a:ln w="2857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图片 2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550" y="1954498"/>
            <a:ext cx="3287159" cy="2069981"/>
          </a:xfrm>
          <a:prstGeom prst="rect">
            <a:avLst/>
          </a:prstGeom>
          <a:ln w="2857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c989bbdf341b111e769f2ee359bd8df638E53E9931A62DC22263A6E1A75FFBC630BB5D77BA969D9175F253EB94D93A1189E24A7D909BAD0376573965191318DE1FD009565C070D0758BE63ED47B2EDEACC9DDA8B42E936ECE29EDFDA81561272DB585C1D388AC69375A15CCDB3BFD0D7CC0E05F9CB208AB1AC036AD4A87015E98F8F7194A9B2E73A" hidden="1"/>
          <p:cNvSpPr txBox="1"/>
          <p:nvPr/>
        </p:nvSpPr>
        <p:spPr>
          <a:xfrm>
            <a:off x="-355600" y="1803400"/>
            <a:ext cx="208455" cy="5576911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zh-CN" sz="100">
                <a:solidFill>
                  <a:srgbClr val="000000"/>
                </a:solidFill>
                <a:latin typeface="微软雅黑 Light" panose="020B0502040204020203" charset="-122"/>
                <a:ea typeface="微软雅黑 Light" panose="020B0502040204020203" charset="-122"/>
              </a:rPr>
              <a:t>e7d195523061f1c0c989bbdf341b111e769f2ee359bd8df638E53E9931A62DC22263A6E1A75FFBC630BB5D77BA969D9175F253EB94D93A1189E24A7D909BAD0376573965191318DE1FD009565C070D0758BE63ED47B2EDEACC9DDA8B42E936ECE29EDFDA81561272DB585C1D388AC69375A15CCDB3BFD0D7CC0E05F9CB208AB1AC036AD4A87015E98F8F7194A9B2E73A</a:t>
            </a:r>
            <a:endParaRPr lang="zh-CN" altLang="en-US" sz="100" dirty="0">
              <a:solidFill>
                <a:srgbClr val="000000"/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72706" name="文本框 7179"/>
          <p:cNvSpPr txBox="1"/>
          <p:nvPr/>
        </p:nvSpPr>
        <p:spPr>
          <a:xfrm>
            <a:off x="1831975" y="2368550"/>
            <a:ext cx="9135745" cy="2121535"/>
          </a:xfrm>
          <a:prstGeom prst="rect">
            <a:avLst/>
          </a:prstGeom>
          <a:noFill/>
          <a:ln w="9525">
            <a:noFill/>
          </a:ln>
        </p:spPr>
        <p:txBody>
          <a:bodyPr wrap="square" lIns="91431" tIns="45716" rIns="91431" bIns="45716">
            <a:spAutoFit/>
          </a:bodyPr>
          <a:p>
            <a:pPr algn="l">
              <a:buClrTx/>
              <a:buSzTx/>
              <a:buFontTx/>
            </a:pPr>
            <a:r>
              <a:rPr lang="zh-CN" altLang="en-US" sz="4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录制单位：</a:t>
            </a:r>
            <a:r>
              <a:rPr lang="zh-CN" altLang="en-US" sz="44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济南市教育教学研究院</a:t>
            </a:r>
            <a:r>
              <a:rPr lang="zh-CN" altLang="en-US" sz="4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      </a:t>
            </a:r>
            <a:endParaRPr lang="zh-CN" altLang="en-US" sz="44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  <a:p>
            <a:r>
              <a:rPr lang="zh-CN" altLang="en-US" sz="4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                                                                                     </a:t>
            </a:r>
            <a:endParaRPr lang="zh-CN" altLang="en-US" sz="44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  <a:p>
            <a:r>
              <a:rPr lang="zh-CN" altLang="en-US" sz="4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                     </a:t>
            </a:r>
            <a:r>
              <a:rPr lang="en-US" altLang="zh-CN" sz="4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2020.02</a:t>
            </a:r>
            <a:endParaRPr lang="en-US" altLang="zh-CN" sz="44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6"/>
          <p:cNvSpPr txBox="1"/>
          <p:nvPr/>
        </p:nvSpPr>
        <p:spPr>
          <a:xfrm>
            <a:off x="3597911" y="142792"/>
            <a:ext cx="5683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     金与南宋的对峙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14" name="文本框 6"/>
          <p:cNvSpPr txBox="1"/>
          <p:nvPr/>
        </p:nvSpPr>
        <p:spPr>
          <a:xfrm>
            <a:off x="2163445" y="1346835"/>
            <a:ext cx="968375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en-US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女真的崛起与壮大</a:t>
            </a:r>
            <a:endParaRPr lang="zh-CN" sz="5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6"/>
          <p:cNvSpPr txBox="1"/>
          <p:nvPr/>
        </p:nvSpPr>
        <p:spPr>
          <a:xfrm>
            <a:off x="2163445" y="2860675"/>
            <a:ext cx="968375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金与南宋的战与和</a:t>
            </a:r>
            <a:endParaRPr lang="en-US" altLang="zh-CN" sz="5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6"/>
          <p:cNvSpPr txBox="1"/>
          <p:nvPr/>
        </p:nvSpPr>
        <p:spPr>
          <a:xfrm>
            <a:off x="2163445" y="4470400"/>
            <a:ext cx="968375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政权对峙下的交融</a:t>
            </a:r>
            <a:endParaRPr lang="zh-CN" sz="5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14" name="文本框 6"/>
          <p:cNvSpPr txBox="1"/>
          <p:nvPr/>
        </p:nvSpPr>
        <p:spPr>
          <a:xfrm>
            <a:off x="1994041" y="2495984"/>
            <a:ext cx="8204061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en-US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女真族的崛起与壮大</a:t>
            </a:r>
            <a:endParaRPr lang="zh-CN" sz="5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19" name="文本框 6"/>
          <p:cNvSpPr txBox="1"/>
          <p:nvPr/>
        </p:nvSpPr>
        <p:spPr>
          <a:xfrm>
            <a:off x="3806026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一、女真族的崛起与壮大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70" y="1102995"/>
            <a:ext cx="9886950" cy="5179060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 rot="2580000">
            <a:off x="8954135" y="1631315"/>
            <a:ext cx="819785" cy="1767205"/>
          </a:xfrm>
          <a:prstGeom prst="ellipse">
            <a:avLst/>
          </a:prstGeom>
          <a:noFill/>
          <a:ln w="5715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20393" y="-24335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322" y="533317"/>
            <a:ext cx="4659628" cy="3762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图片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" y="680452"/>
            <a:ext cx="2913998" cy="3617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文本框 24580"/>
          <p:cNvSpPr txBox="1">
            <a:spLocks noChangeArrowheads="1"/>
          </p:cNvSpPr>
          <p:nvPr/>
        </p:nvSpPr>
        <p:spPr bwMode="auto">
          <a:xfrm>
            <a:off x="820103" y="4488180"/>
            <a:ext cx="1055052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b="1" dirty="0">
                <a:solidFill>
                  <a:srgbClr val="000000"/>
                </a:solidFill>
              </a:rPr>
              <a:t>从上述图文资料中，你能看出女真人在生活习性上有什么特点吗？</a:t>
            </a:r>
            <a:endParaRPr lang="zh-CN" altLang="en-US" sz="2800" b="1" dirty="0">
              <a:solidFill>
                <a:srgbClr val="000000"/>
              </a:solidFill>
            </a:endParaRPr>
          </a:p>
        </p:txBody>
      </p:sp>
      <p:sp>
        <p:nvSpPr>
          <p:cNvPr id="18" name="矩形 17" descr="water"/>
          <p:cNvSpPr>
            <a:spLocks noChangeArrowheads="1" noChangeShapeType="1" noTextEdit="1"/>
          </p:cNvSpPr>
          <p:nvPr/>
        </p:nvSpPr>
        <p:spPr bwMode="auto">
          <a:xfrm>
            <a:off x="2446019" y="5606323"/>
            <a:ext cx="7772400" cy="5207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 dirty="0">
                <a:ln w="9525">
                  <a:solidFill>
                    <a:srgbClr val="006600"/>
                  </a:solidFill>
                  <a:round/>
                </a:ln>
                <a:blipFill dpi="0" rotWithShape="0">
                  <a:blip r:embed="rId4"/>
                  <a:srcRect/>
                  <a:tile tx="0" ty="0" sx="100000" sy="100000" flip="none" algn="tl"/>
                </a:blipFill>
                <a:effectLst>
                  <a:outerShdw dist="107763" dir="13500000" sx="125000" sy="125000" rotWithShape="0">
                    <a:srgbClr val="C7DFD3">
                      <a:alpha val="76999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坚韧的性格，擅长骑射，</a:t>
            </a:r>
            <a:r>
              <a:rPr lang="zh-CN" altLang="en-US" sz="3600" b="1" kern="10" dirty="0" smtClean="0">
                <a:ln w="9525">
                  <a:solidFill>
                    <a:srgbClr val="006600"/>
                  </a:solidFill>
                  <a:round/>
                </a:ln>
                <a:blipFill dpi="0" rotWithShape="0">
                  <a:blip r:embed="rId4"/>
                  <a:srcRect/>
                  <a:tile tx="0" ty="0" sx="100000" sy="100000" flip="none" algn="tl"/>
                </a:blipFill>
                <a:effectLst>
                  <a:outerShdw dist="107763" dir="13500000" sx="125000" sy="125000" rotWithShape="0">
                    <a:srgbClr val="C7DFD3">
                      <a:alpha val="76999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勇敢善战</a:t>
            </a:r>
            <a:r>
              <a:rPr lang="en-US" altLang="zh-CN" sz="3600" b="1" kern="10" dirty="0" smtClean="0">
                <a:ln w="9525">
                  <a:solidFill>
                    <a:srgbClr val="006600"/>
                  </a:solidFill>
                  <a:round/>
                </a:ln>
                <a:blipFill dpi="0" rotWithShape="0">
                  <a:blip r:embed="rId4"/>
                  <a:srcRect/>
                  <a:tile tx="0" ty="0" sx="100000" sy="100000" flip="none" algn="tl"/>
                </a:blipFill>
                <a:effectLst>
                  <a:outerShdw dist="107763" dir="13500000" sx="125000" sy="125000" rotWithShape="0">
                    <a:srgbClr val="C7DFD3">
                      <a:alpha val="76999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……</a:t>
            </a:r>
            <a:endParaRPr lang="zh-CN" altLang="en-US" sz="3600" b="1" kern="10" dirty="0">
              <a:ln w="9525">
                <a:solidFill>
                  <a:srgbClr val="006600"/>
                </a:solidFill>
                <a:round/>
              </a:ln>
              <a:blipFill dpi="0" rotWithShape="0">
                <a:blip r:embed="rId4"/>
                <a:srcRect/>
                <a:tile tx="0" ty="0" sx="100000" sy="100000" flip="none" algn="tl"/>
              </a:blipFill>
              <a:effectLst>
                <a:outerShdw dist="107763" dir="13500000" sx="125000" sy="125000" rotWithShape="0">
                  <a:srgbClr val="C7DFD3">
                    <a:alpha val="76999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400290" y="1310640"/>
            <a:ext cx="4390390" cy="236855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Dot"/>
          </a:ln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</a:pPr>
            <a:r>
              <a:rPr lang="en-US" altLang="zh-CN" sz="3600" b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</a:t>
            </a: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俗勇悍，</a:t>
            </a: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喜战斗，耐饥渴苦辛，善骑，上下崖壁如飞，济江不用舟楫，浮马而渡。  </a:t>
            </a:r>
            <a:endParaRPr lang="zh-CN" altLang="en-US" sz="28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>
              <a:lnSpc>
                <a:spcPct val="100000"/>
              </a:lnSpc>
            </a:pPr>
            <a:r>
              <a:rPr lang="en-US" altLang="zh-CN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——</a:t>
            </a:r>
            <a:r>
              <a:rPr lang="zh-CN" altLang="en-US" sz="28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宇文懋昭《大金国志》</a:t>
            </a:r>
            <a:endParaRPr lang="zh-CN" altLang="en-US" sz="28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9" name="文本框 6"/>
          <p:cNvSpPr txBox="1"/>
          <p:nvPr/>
        </p:nvSpPr>
        <p:spPr>
          <a:xfrm>
            <a:off x="3806026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一、女真族的崛起与壮大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sp>
        <p:nvSpPr>
          <p:cNvPr id="19" name="文本框 6"/>
          <p:cNvSpPr txBox="1"/>
          <p:nvPr/>
        </p:nvSpPr>
        <p:spPr>
          <a:xfrm>
            <a:off x="3806026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一、女真族的崛起与壮大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70" y="1102995"/>
            <a:ext cx="9886950" cy="5179060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 rot="2580000">
            <a:off x="8954135" y="1631315"/>
            <a:ext cx="819785" cy="1767205"/>
          </a:xfrm>
          <a:prstGeom prst="ellipse">
            <a:avLst/>
          </a:prstGeom>
          <a:noFill/>
          <a:ln w="5715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6570980" y="2426335"/>
            <a:ext cx="1762125" cy="618490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20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394" y="21200"/>
            <a:ext cx="11092971" cy="704850"/>
          </a:xfrm>
          <a:prstGeom prst="rect">
            <a:avLst/>
          </a:prstGeom>
          <a:solidFill>
            <a:srgbClr val="C55A1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800" dirty="0">
                <a:solidFill>
                  <a:schemeClr val="tx1"/>
                </a:solidFill>
                <a:effectLst/>
              </a:rPr>
              <a:t> </a:t>
            </a:r>
            <a:endParaRPr lang="zh-CN" altLang="en-US" sz="18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8" name="组合 7"/>
          <p:cNvGrpSpPr/>
          <p:nvPr/>
        </p:nvGrpSpPr>
        <p:grpSpPr>
          <a:xfrm flipH="1">
            <a:off x="8761430" y="1271"/>
            <a:ext cx="3430567" cy="731930"/>
            <a:chOff x="0" y="-2"/>
            <a:chExt cx="1377891" cy="634701"/>
          </a:xfrm>
          <a:solidFill>
            <a:srgbClr val="FCE7B4"/>
          </a:solidFill>
        </p:grpSpPr>
        <p:sp>
          <p:nvSpPr>
            <p:cNvPr id="9" name="直角三角形 8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3"/>
          <p:cNvSpPr txBox="1"/>
          <p:nvPr/>
        </p:nvSpPr>
        <p:spPr>
          <a:xfrm>
            <a:off x="10218421" y="19682"/>
            <a:ext cx="197358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4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辽宋夏金元时期</a:t>
            </a:r>
            <a:endParaRPr lang="zh-CN" altLang="en-US" sz="2000" b="1" dirty="0">
              <a:solidFill>
                <a:schemeClr val="accent4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t012b2ff820f8eada25.jpg"/>
          <p:cNvPicPr>
            <a:picLocks noChangeAspect="1"/>
          </p:cNvPicPr>
          <p:nvPr/>
        </p:nvPicPr>
        <p:blipFill>
          <a:blip r:embed="rId1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5624" b="87344"/>
          <a:stretch>
            <a:fillRect/>
          </a:stretch>
        </p:blipFill>
        <p:spPr>
          <a:xfrm rot="10800000">
            <a:off x="-1" y="6581048"/>
            <a:ext cx="12192000" cy="226775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44805" y="2211070"/>
            <a:ext cx="2964180" cy="4116070"/>
            <a:chOff x="436" y="5942"/>
            <a:chExt cx="3268" cy="4288"/>
          </a:xfrm>
        </p:grpSpPr>
        <p:sp>
          <p:nvSpPr>
            <p:cNvPr id="14" name="TextBox 2"/>
            <p:cNvSpPr txBox="1">
              <a:spLocks noChangeArrowheads="1"/>
            </p:cNvSpPr>
            <p:nvPr/>
          </p:nvSpPr>
          <p:spPr bwMode="auto">
            <a:xfrm>
              <a:off x="848" y="9622"/>
              <a:ext cx="2856" cy="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32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完</a:t>
              </a:r>
              <a:r>
                <a:rPr lang="zh-CN" altLang="en-US" sz="32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颜阿骨打</a:t>
              </a:r>
              <a:endPara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6" y="5942"/>
              <a:ext cx="3267" cy="3679"/>
            </a:xfrm>
            <a:prstGeom prst="rect">
              <a:avLst/>
            </a:prstGeom>
          </p:spPr>
        </p:pic>
      </p:grp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428365" y="2341245"/>
            <a:ext cx="4896485" cy="3537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11</a:t>
            </a:r>
            <a:r>
              <a:rPr 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世纪末，完颜部首领阿骨打统一女真各部。</a:t>
            </a:r>
            <a:endParaRPr lang="zh-CN" sz="3200" b="1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L="457200" indent="-45720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1115</a:t>
            </a:r>
            <a:r>
              <a:rPr lang="zh-CN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年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，</a:t>
            </a:r>
            <a:r>
              <a:rPr lang="zh-CN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阿骨打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建立女真政权，国号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“</a:t>
            </a:r>
            <a:r>
              <a:rPr lang="zh-CN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大金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”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。</a:t>
            </a:r>
            <a:endParaRPr lang="zh-CN" altLang="en-US" sz="3200" b="1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+mn-ea"/>
            </a:endParaRPr>
          </a:p>
          <a:p>
            <a:pPr marL="457200" indent="-45720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汉化措施，迅速壮大。</a:t>
            </a:r>
            <a:endParaRPr lang="zh-CN" sz="3200" b="1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8324850" y="2211070"/>
            <a:ext cx="3559810" cy="3804920"/>
            <a:chOff x="13059" y="3107"/>
            <a:chExt cx="5606" cy="5992"/>
          </a:xfrm>
        </p:grpSpPr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59" y="3107"/>
              <a:ext cx="5605" cy="4900"/>
            </a:xfrm>
            <a:prstGeom prst="rect">
              <a:avLst/>
            </a:prstGeom>
          </p:spPr>
        </p:pic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13059" y="8181"/>
              <a:ext cx="5606" cy="9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lang="zh-CN" altLang="en-US" sz="32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大金得胜陀颂碑</a:t>
              </a:r>
              <a:endParaRPr lang="zh-CN" altLang="en-US" sz="3200" b="1" dirty="0" smtClean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2" name="文本框 6"/>
          <p:cNvSpPr txBox="1"/>
          <p:nvPr/>
        </p:nvSpPr>
        <p:spPr>
          <a:xfrm>
            <a:off x="3806026" y="142792"/>
            <a:ext cx="568389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一、女真族的崛起与壮大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454785" y="1040130"/>
            <a:ext cx="8973820" cy="75120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阅读教材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P37-38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，简要概括出女真崛起壮大的</a:t>
            </a:r>
            <a:r>
              <a:rPr lang="zh-CN" sz="2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过程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。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8949*4761*646*646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8901*4178*646*646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3061</Words>
  <Application>WPS 演示</Application>
  <PresentationFormat>自定义</PresentationFormat>
  <Paragraphs>353</Paragraphs>
  <Slides>30</Slides>
  <Notes>2</Notes>
  <HiddenSlides>2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30</vt:i4>
      </vt:variant>
    </vt:vector>
  </HeadingPairs>
  <TitlesOfParts>
    <vt:vector size="48" baseType="lpstr">
      <vt:lpstr>Arial</vt:lpstr>
      <vt:lpstr>宋体</vt:lpstr>
      <vt:lpstr>Wingdings</vt:lpstr>
      <vt:lpstr>微软雅黑 Light</vt:lpstr>
      <vt:lpstr>黑体</vt:lpstr>
      <vt:lpstr>Calibri</vt:lpstr>
      <vt:lpstr>微软雅黑</vt:lpstr>
      <vt:lpstr>楷体</vt:lpstr>
      <vt:lpstr>仿宋</vt:lpstr>
      <vt:lpstr>Arial Unicode MS</vt:lpstr>
      <vt:lpstr>等线 Light</vt:lpstr>
      <vt:lpstr>等线</vt:lpstr>
      <vt:lpstr>华文彩云</vt:lpstr>
      <vt:lpstr>Times New Roman</vt:lpstr>
      <vt:lpstr>华文中宋</vt:lpstr>
      <vt:lpstr>Wingdings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岳飞庙前的秦桧夫妇跪像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sdfz_zy</dc:creator>
  <cp:lastModifiedBy>刘静</cp:lastModifiedBy>
  <cp:revision>236</cp:revision>
  <dcterms:created xsi:type="dcterms:W3CDTF">2017-02-18T05:53:00Z</dcterms:created>
  <dcterms:modified xsi:type="dcterms:W3CDTF">2020-02-25T05:01:54Z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